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21"/>
  </p:notesMasterIdLst>
  <p:handoutMasterIdLst>
    <p:handoutMasterId r:id="rId22"/>
  </p:handoutMasterIdLst>
  <p:sldIdLst>
    <p:sldId id="294" r:id="rId2"/>
    <p:sldId id="461" r:id="rId3"/>
    <p:sldId id="690" r:id="rId4"/>
    <p:sldId id="686" r:id="rId5"/>
    <p:sldId id="688" r:id="rId6"/>
    <p:sldId id="691" r:id="rId7"/>
    <p:sldId id="692" r:id="rId8"/>
    <p:sldId id="693" r:id="rId9"/>
    <p:sldId id="651" r:id="rId10"/>
    <p:sldId id="674" r:id="rId11"/>
    <p:sldId id="694" r:id="rId12"/>
    <p:sldId id="676" r:id="rId13"/>
    <p:sldId id="675" r:id="rId14"/>
    <p:sldId id="695" r:id="rId15"/>
    <p:sldId id="680" r:id="rId16"/>
    <p:sldId id="681" r:id="rId17"/>
    <p:sldId id="660" r:id="rId18"/>
    <p:sldId id="684" r:id="rId19"/>
    <p:sldId id="295" r:id="rId20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2">
          <p15:clr>
            <a:srgbClr val="A4A3A4"/>
          </p15:clr>
        </p15:guide>
        <p15:guide id="2" pos="7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7A6"/>
    <a:srgbClr val="FFCC99"/>
    <a:srgbClr val="D9D9D9"/>
    <a:srgbClr val="0070C0"/>
    <a:srgbClr val="336600"/>
    <a:srgbClr val="A0CBE8"/>
    <a:srgbClr val="338DCD"/>
    <a:srgbClr val="009900"/>
    <a:srgbClr val="F7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B56413-4BFC-49FF-94DE-404558519B19}" v="59" dt="2024-03-14T09:03:51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4420" autoAdjust="0"/>
  </p:normalViewPr>
  <p:slideViewPr>
    <p:cSldViewPr snapToGrid="0">
      <p:cViewPr varScale="1">
        <p:scale>
          <a:sx n="111" d="100"/>
          <a:sy n="111" d="100"/>
        </p:scale>
        <p:origin x="1362" y="102"/>
      </p:cViewPr>
      <p:guideLst>
        <p:guide orient="horz" pos="3162"/>
        <p:guide pos="7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D779E633-8EF8-43DF-A659-CF0C1BA7CCB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5884" cy="49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t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88AF482B-4AA0-4E45-BF2E-F073A64390A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792" y="2"/>
            <a:ext cx="2945884" cy="49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43012" name="Rectangle 4">
            <a:extLst>
              <a:ext uri="{FF2B5EF4-FFF2-40B4-BE49-F238E27FC236}">
                <a16:creationId xmlns:a16="http://schemas.microsoft.com/office/drawing/2014/main" id="{77D5E578-AA2A-43CB-8D4E-55A11E6B6BA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014"/>
            <a:ext cx="2945884" cy="49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b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56F3AFBF-6CE6-4844-9785-BEF62FF37D6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792" y="9429014"/>
            <a:ext cx="2945884" cy="49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B3358C81-087C-4B57-8388-A688F803365E}" type="slidenum">
              <a:rPr lang="en-US" altLang="de-DE"/>
              <a:pPr>
                <a:defRPr/>
              </a:pPr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1F22BE8-409F-4209-81D9-98D8889014C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5884" cy="49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t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FB7BCCC6-C06D-4CEC-BC0F-25F3A03D71C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0668" y="2"/>
            <a:ext cx="2945884" cy="49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5DECE869-2278-4B8D-A0D3-8677D813C08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4538"/>
            <a:ext cx="495935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id="{94A4BF8C-6BF2-4A1A-8F6B-EBA41DC5679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93" y="4713431"/>
            <a:ext cx="5437690" cy="4467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noProof="0"/>
              <a:t>Click to edit Master text styles</a:t>
            </a:r>
          </a:p>
          <a:p>
            <a:pPr lvl="1"/>
            <a:r>
              <a:rPr lang="en-US" altLang="de-DE" noProof="0"/>
              <a:t>Second level</a:t>
            </a:r>
          </a:p>
          <a:p>
            <a:pPr lvl="2"/>
            <a:r>
              <a:rPr lang="en-US" altLang="de-DE" noProof="0"/>
              <a:t>Third level</a:t>
            </a:r>
          </a:p>
          <a:p>
            <a:pPr lvl="3"/>
            <a:r>
              <a:rPr lang="en-US" altLang="de-DE" noProof="0"/>
              <a:t>Fourth level</a:t>
            </a:r>
          </a:p>
          <a:p>
            <a:pPr lvl="4"/>
            <a:r>
              <a:rPr lang="en-US" altLang="de-DE" noProof="0"/>
              <a:t>Fifth level</a:t>
            </a:r>
          </a:p>
        </p:txBody>
      </p:sp>
      <p:sp>
        <p:nvSpPr>
          <p:cNvPr id="54278" name="Rectangle 6">
            <a:extLst>
              <a:ext uri="{FF2B5EF4-FFF2-40B4-BE49-F238E27FC236}">
                <a16:creationId xmlns:a16="http://schemas.microsoft.com/office/drawing/2014/main" id="{BE5E824D-B354-416D-8421-36C6BFA99E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6861"/>
            <a:ext cx="2945884" cy="49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b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4279" name="Rectangle 7">
            <a:extLst>
              <a:ext uri="{FF2B5EF4-FFF2-40B4-BE49-F238E27FC236}">
                <a16:creationId xmlns:a16="http://schemas.microsoft.com/office/drawing/2014/main" id="{91620D63-E277-4A8E-A1F5-8F024EA76F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668" y="9426861"/>
            <a:ext cx="2945884" cy="49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B1F4D0B0-1FB0-48DE-A4A8-2EE23BA689B4}" type="slidenum">
              <a:rPr lang="en-US" altLang="de-DE"/>
              <a:pPr>
                <a:defRPr/>
              </a:pPr>
              <a:t>‹#›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1CD37A5-98B1-4039-BA05-4AECF2A71E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AB069E-B2EE-4130-A8E1-F49C20E83CA2}" type="slidenum">
              <a:rPr lang="en-US" altLang="de-DE" sz="1200" smtClean="0">
                <a:latin typeface="Times" panose="02020603050405020304" pitchFamily="18" charset="0"/>
              </a:rPr>
              <a:pPr/>
              <a:t>2</a:t>
            </a:fld>
            <a:endParaRPr lang="en-US" altLang="de-DE" sz="1200">
              <a:latin typeface="Times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C1F07E8-3B57-4FA8-9C76-D238605B2B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44538"/>
            <a:ext cx="4959350" cy="37211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E30267CE-B56A-4D2A-AF99-0E9A7BA359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4D0B0-1FB0-48DE-A4A8-2EE23BA689B4}" type="slidenum">
              <a:rPr lang="en-US" altLang="de-DE" smtClean="0"/>
              <a:pPr>
                <a:defRPr/>
              </a:pPr>
              <a:t>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26059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F4D0B0-1FB0-48DE-A4A8-2EE23BA689B4}" type="slidenum">
              <a:rPr lang="en-US" altLang="de-DE" smtClean="0"/>
              <a:pPr>
                <a:defRPr/>
              </a:pPr>
              <a:t>17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423342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1CD37A5-98B1-4039-BA05-4AECF2A71E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AB069E-B2EE-4130-A8E1-F49C20E83CA2}" type="slidenum">
              <a:rPr lang="en-US" altLang="de-DE" sz="1200" smtClean="0">
                <a:latin typeface="Times" panose="02020603050405020304" pitchFamily="18" charset="0"/>
              </a:rPr>
              <a:pPr/>
              <a:t>18</a:t>
            </a:fld>
            <a:endParaRPr lang="en-US" altLang="de-DE" sz="1200">
              <a:latin typeface="Times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C1F07E8-3B57-4FA8-9C76-D238605B2B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44538"/>
            <a:ext cx="4959350" cy="37211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E30267CE-B56A-4D2A-AF99-0E9A7BA359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023971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4B3B0A30-A4EA-4A40-A4A2-8D18AEFA4E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350" y="109538"/>
            <a:ext cx="184785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12">
            <a:extLst>
              <a:ext uri="{FF2B5EF4-FFF2-40B4-BE49-F238E27FC236}">
                <a16:creationId xmlns:a16="http://schemas.microsoft.com/office/drawing/2014/main" id="{EBEC6193-D08A-41FE-A0D1-D36D2AD56D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6354763"/>
            <a:ext cx="232727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>
            <a:extLst>
              <a:ext uri="{FF2B5EF4-FFF2-40B4-BE49-F238E27FC236}">
                <a16:creationId xmlns:a16="http://schemas.microsoft.com/office/drawing/2014/main" id="{2D69C751-615A-4FE1-B455-9B199BDFB0A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altLang="de-DE" noProof="0"/>
              <a:t>Click to edit Master title style</a:t>
            </a:r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9B37B56B-7415-43E7-BE8F-49AA08DFE8B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>
              <a:buFont typeface="Wingdings" panose="05000000000000000000" pitchFamily="2" charset="2"/>
              <a:buNone/>
              <a:defRPr sz="2400"/>
            </a:lvl1pPr>
          </a:lstStyle>
          <a:p>
            <a:pPr lvl="0"/>
            <a:r>
              <a:rPr lang="de-DE" altLang="de-DE" noProof="0"/>
              <a:t>Click to edit Master subtitle style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015D724-C425-4899-B2DC-3FCFDE9D47D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103438" y="6245225"/>
            <a:ext cx="3916362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8491739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B36D1-3C74-41B6-9C7B-89746791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2800" kern="1200" dirty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FF900-385D-4136-9F0F-59E554D62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89C4A975-11E6-468B-B4C7-C89E9D2F42F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A7823E-31C0-4C10-9761-7BE54B4BC016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06147783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9879-9005-4568-A3DE-644456010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40D43-391C-4842-B3F7-B10EAB88E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21FE782E-0C7A-4644-8051-CA9C6AB71B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338DCD"/>
                </a:solidFill>
                <a:latin typeface="+mj-lt"/>
              </a:defRPr>
            </a:lvl1pPr>
          </a:lstStyle>
          <a:p>
            <a:pPr>
              <a:defRPr/>
            </a:pPr>
            <a:fld id="{5DA6BAE3-C195-4D4C-AC7F-B5FC8F4B2C32}" type="slidenum">
              <a:rPr lang="de-CH" altLang="de-DE" smtClean="0"/>
              <a:pPr>
                <a:defRPr/>
              </a:pPr>
              <a:t>‹#›</a:t>
            </a:fld>
            <a:endParaRPr lang="de-CH" altLang="de-DE" dirty="0"/>
          </a:p>
        </p:txBody>
      </p:sp>
    </p:spTree>
    <p:extLst>
      <p:ext uri="{BB962C8B-B14F-4D97-AF65-F5344CB8AC3E}">
        <p14:creationId xmlns:p14="http://schemas.microsoft.com/office/powerpoint/2010/main" val="20076101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A1163-0C86-4435-B0FA-05CD699D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1F53C-1F4A-495C-8AA7-3228C95D9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8888" y="1916113"/>
            <a:ext cx="3127375" cy="34575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46B5B-4008-4860-9B3C-8EE35EB55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38663" y="1916113"/>
            <a:ext cx="3128962" cy="34575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27E4D224-6404-4A4D-9B39-7AC12E6AD88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9290D-34AD-4565-9740-FE148F0469B9}" type="slidenum">
              <a:rPr lang="de-CH" altLang="de-DE"/>
              <a:pPr>
                <a:defRPr/>
              </a:pPr>
              <a:t>‹#›</a:t>
            </a:fld>
            <a:endParaRPr lang="de-CH" altLang="de-DE" dirty="0"/>
          </a:p>
        </p:txBody>
      </p:sp>
    </p:spTree>
    <p:extLst>
      <p:ext uri="{BB962C8B-B14F-4D97-AF65-F5344CB8AC3E}">
        <p14:creationId xmlns:p14="http://schemas.microsoft.com/office/powerpoint/2010/main" val="185483594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F594-749F-49B9-87BA-B15C2DDE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2800" kern="1200" dirty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827B23F9-9794-449D-BBFE-0E51FB1A8BB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923088" y="6335713"/>
            <a:ext cx="2133600" cy="476250"/>
          </a:xfrm>
        </p:spPr>
        <p:txBody>
          <a:bodyPr/>
          <a:lstStyle>
            <a:lvl1pPr>
              <a:defRPr sz="1400" b="1" smtClean="0">
                <a:solidFill>
                  <a:srgbClr val="0070C0"/>
                </a:solidFill>
                <a:latin typeface="+mj-lt"/>
              </a:defRPr>
            </a:lvl1pPr>
          </a:lstStyle>
          <a:p>
            <a:pPr>
              <a:defRPr/>
            </a:pPr>
            <a:fld id="{68CC4058-959B-4B92-AD24-22EAD8F8A70A}" type="slidenum">
              <a:rPr lang="de-CH" altLang="de-DE"/>
              <a:pPr>
                <a:defRPr/>
              </a:pPr>
              <a:t>‹#›</a:t>
            </a:fld>
            <a:endParaRPr lang="de-CH" altLang="de-DE" dirty="0"/>
          </a:p>
        </p:txBody>
      </p:sp>
    </p:spTree>
    <p:extLst>
      <p:ext uri="{BB962C8B-B14F-4D97-AF65-F5344CB8AC3E}">
        <p14:creationId xmlns:p14="http://schemas.microsoft.com/office/powerpoint/2010/main" val="335318408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EB0A8A8D-FBEB-46AA-8198-45E411EDE1F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8C486-AB87-4F1E-84CD-603DB3D01DED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46572378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132397"/>
            <a:ext cx="8223813" cy="807885"/>
          </a:xfrm>
        </p:spPr>
        <p:txBody>
          <a:bodyPr/>
          <a:lstStyle>
            <a:lvl1pPr>
              <a:defRPr sz="2100">
                <a:solidFill>
                  <a:srgbClr val="0064A8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de-DE" dirty="0"/>
              <a:t>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sz="1800" b="0" baseline="0"/>
            </a:lvl1pPr>
            <a:lvl2pPr>
              <a:buFont typeface="Wingdings" pitchFamily="2" charset="2"/>
              <a:buChar char="§"/>
              <a:defRPr sz="1800" b="0" baseline="0">
                <a:latin typeface="Calibri" pitchFamily="34" charset="0"/>
                <a:cs typeface="Calibri" pitchFamily="34" charset="0"/>
              </a:defRPr>
            </a:lvl2pPr>
            <a:lvl3pPr>
              <a:buFont typeface="Symbol" pitchFamily="18" charset="2"/>
              <a:buChar char="-"/>
              <a:defRPr sz="1800" b="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0064A8"/>
              </a:buCl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5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err="1"/>
              <a:t>Textmasterformate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17976"/>
            <a:ext cx="342900" cy="381000"/>
          </a:xfrm>
          <a:prstGeom prst="rect">
            <a:avLst/>
          </a:prstGeom>
          <a:solidFill>
            <a:srgbClr val="00549F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‹#›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0289" y="6405276"/>
            <a:ext cx="189021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750" b="1" dirty="0" smtClean="0">
                <a:solidFill>
                  <a:srgbClr val="0967B1"/>
                </a:solidFill>
              </a:defRPr>
            </a:lvl1pPr>
          </a:lstStyle>
          <a:p>
            <a:pPr>
              <a:defRPr/>
            </a:pPr>
            <a:r>
              <a:rPr lang="en-US"/>
              <a:t>Kurztitle</a:t>
            </a:r>
            <a:endParaRPr lang="en-US" sz="1050" i="1">
              <a:latin typeface="Arial Narrow" pitchFamily="1" charset="0"/>
            </a:endParaRPr>
          </a:p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Name | RWTH | </a:t>
            </a:r>
            <a:r>
              <a:rPr lang="en-US" b="0">
                <a:solidFill>
                  <a:schemeClr val="tx1"/>
                </a:solidFill>
              </a:rPr>
              <a:t>03.11.2014</a:t>
            </a:r>
          </a:p>
        </p:txBody>
      </p:sp>
    </p:spTree>
    <p:extLst>
      <p:ext uri="{BB962C8B-B14F-4D97-AF65-F5344CB8AC3E}">
        <p14:creationId xmlns:p14="http://schemas.microsoft.com/office/powerpoint/2010/main" val="36478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>
            <a:extLst>
              <a:ext uri="{FF2B5EF4-FFF2-40B4-BE49-F238E27FC236}">
                <a16:creationId xmlns:a16="http://schemas.microsoft.com/office/drawing/2014/main" id="{80079773-B3E4-4A9F-A13A-EBC9E64C98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114300"/>
            <a:ext cx="640873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Click to edit Master title style</a:t>
            </a:r>
          </a:p>
        </p:txBody>
      </p:sp>
      <p:sp>
        <p:nvSpPr>
          <p:cNvPr id="1027" name="Rectangle 5">
            <a:extLst>
              <a:ext uri="{FF2B5EF4-FFF2-40B4-BE49-F238E27FC236}">
                <a16:creationId xmlns:a16="http://schemas.microsoft.com/office/drawing/2014/main" id="{3D859555-48EE-412E-991E-D290C4ED9D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58888" y="1916113"/>
            <a:ext cx="6408737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Click to edit Master text styles</a:t>
            </a:r>
          </a:p>
          <a:p>
            <a:pPr lvl="1"/>
            <a:r>
              <a:rPr lang="de-DE" altLang="de-DE"/>
              <a:t>Second level</a:t>
            </a:r>
          </a:p>
        </p:txBody>
      </p:sp>
      <p:pic>
        <p:nvPicPr>
          <p:cNvPr id="1028" name="Picture 7">
            <a:extLst>
              <a:ext uri="{FF2B5EF4-FFF2-40B4-BE49-F238E27FC236}">
                <a16:creationId xmlns:a16="http://schemas.microsoft.com/office/drawing/2014/main" id="{EC83657F-D10B-4107-9C96-A474BBA3E7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350" y="109538"/>
            <a:ext cx="184785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Grafik 12">
            <a:extLst>
              <a:ext uri="{FF2B5EF4-FFF2-40B4-BE49-F238E27FC236}">
                <a16:creationId xmlns:a16="http://schemas.microsoft.com/office/drawing/2014/main" id="{BB6EE0FF-B9B7-4067-8E07-A7C410E6ACD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6418263"/>
            <a:ext cx="20256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3" name="Rectangle 21">
            <a:extLst>
              <a:ext uri="{FF2B5EF4-FFF2-40B4-BE49-F238E27FC236}">
                <a16:creationId xmlns:a16="http://schemas.microsoft.com/office/drawing/2014/main" id="{EA82BA8B-84D3-4F98-95FF-1992922E4A8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93656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70C0"/>
                </a:solidFill>
                <a:latin typeface="+mj-lt"/>
              </a:defRPr>
            </a:lvl1pPr>
          </a:lstStyle>
          <a:p>
            <a:pPr>
              <a:defRPr/>
            </a:pPr>
            <a:fld id="{8287337E-571E-482B-BE1D-AAB2C9767EA2}" type="slidenum">
              <a:rPr lang="de-CH" altLang="de-DE" smtClean="0"/>
              <a:pPr>
                <a:defRPr/>
              </a:pPr>
              <a:t>‹#›</a:t>
            </a:fld>
            <a:endParaRPr lang="de-CH" alt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7" r:id="rId2"/>
    <p:sldLayoutId id="2147483678" r:id="rId3"/>
    <p:sldLayoutId id="2147483679" r:id="rId4"/>
    <p:sldLayoutId id="2147483688" r:id="rId5"/>
    <p:sldLayoutId id="2147483681" r:id="rId6"/>
    <p:sldLayoutId id="2147483689" r:id="rId7"/>
  </p:sldLayoutIdLst>
  <p:transition spd="med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0070C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70C0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70C0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70C0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70C0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333399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333399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333399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333399"/>
          </a:solidFill>
          <a:latin typeface="Arial" panose="020B0604020202020204" pitchFamily="34" charset="0"/>
        </a:defRPr>
      </a:lvl9pPr>
    </p:titleStyle>
    <p:bodyStyle>
      <a:lvl1pPr indent="176213" algn="l" defTabSz="265113" rtl="0" eaLnBrk="0" fontAlgn="base" hangingPunct="0">
        <a:spcBef>
          <a:spcPct val="20000"/>
        </a:spcBef>
        <a:spcAft>
          <a:spcPct val="0"/>
        </a:spcAft>
        <a:buClr>
          <a:srgbClr val="333399"/>
        </a:buClr>
        <a:buFont typeface="Wingdings" panose="05000000000000000000" pitchFamily="2" charset="2"/>
        <a:buChar char="§"/>
        <a:tabLst>
          <a:tab pos="1884363" algn="l"/>
        </a:tabLst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6713" indent="173038" algn="l" defTabSz="265113" rtl="0" eaLnBrk="0" fontAlgn="base" hangingPunct="0">
        <a:spcBef>
          <a:spcPct val="20000"/>
        </a:spcBef>
        <a:spcAft>
          <a:spcPct val="0"/>
        </a:spcAft>
        <a:buClr>
          <a:srgbClr val="333399"/>
        </a:buClr>
        <a:buChar char="•"/>
        <a:tabLst>
          <a:tab pos="1884363" algn="l"/>
        </a:tabLst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173038" algn="l" defTabSz="265113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tabLst>
          <a:tab pos="1884363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265113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tabLst>
          <a:tab pos="1884363" algn="l"/>
        </a:tabLst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265113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tabLst>
          <a:tab pos="1884363" algn="l"/>
        </a:tabLst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biomodels-main/" TargetMode="External"/><Relationship Id="rId2" Type="http://schemas.openxmlformats.org/officeDocument/2006/relationships/hyperlink" Target="http://bigg.ucsd.edu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12F2-9C4F-993A-33D2-DA54BCB9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915" y="1895518"/>
            <a:ext cx="6408737" cy="3457575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dirty="0">
                <a:cs typeface="Calibri"/>
              </a:rPr>
              <a:t>The </a:t>
            </a:r>
            <a:r>
              <a:rPr lang="en-US" dirty="0" err="1">
                <a:cs typeface="Calibri"/>
              </a:rPr>
              <a:t>BioLabSim.nrw</a:t>
            </a:r>
            <a:r>
              <a:rPr lang="en-US" dirty="0">
                <a:cs typeface="Calibri"/>
              </a:rPr>
              <a:t> consortium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AF77470-19F4-EBE0-6FFC-F91C4CCE7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24" b="-476"/>
          <a:stretch/>
        </p:blipFill>
        <p:spPr>
          <a:xfrm>
            <a:off x="1559380" y="3154042"/>
            <a:ext cx="6090563" cy="2431739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BB586E8-312A-8072-BF76-8D5DE9A4A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807" y="1020462"/>
            <a:ext cx="652200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64A8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0C0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0C0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0C0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70C0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33399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33399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33399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33399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b="1" dirty="0" err="1">
                <a:ea typeface="+mj-lt"/>
                <a:cs typeface="+mj-lt"/>
              </a:rPr>
              <a:t>GenScaleSim</a:t>
            </a:r>
            <a:r>
              <a:rPr lang="en-US" sz="2400" b="1" dirty="0">
                <a:ea typeface="+mj-lt"/>
                <a:cs typeface="+mj-lt"/>
              </a:rPr>
              <a:t>: Simulation of </a:t>
            </a:r>
            <a:br>
              <a:rPr lang="en-US" sz="2400" b="1" dirty="0">
                <a:ea typeface="+mj-lt"/>
                <a:cs typeface="+mj-lt"/>
              </a:rPr>
            </a:br>
            <a:r>
              <a:rPr lang="en-US" sz="2400" b="1" dirty="0">
                <a:ea typeface="+mj-lt"/>
                <a:cs typeface="+mj-lt"/>
              </a:rPr>
              <a:t>Genome Scale Metabolic Models</a:t>
            </a:r>
            <a:endParaRPr lang="en-US" sz="2400" dirty="0">
              <a:ea typeface="+mj-lt"/>
              <a:cs typeface="+mj-lt"/>
            </a:endParaRPr>
          </a:p>
          <a:p>
            <a:endParaRPr lang="en-US" altLang="de-DE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4804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CA9B1-7919-4A88-814A-86E185A3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of GEMs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1CE8C-1614-469C-847D-C0562DF817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A7823E-31C0-4C10-9761-7BE54B4BC016}" type="slidenum">
              <a:rPr lang="de-CH" altLang="de-DE" smtClean="0"/>
              <a:pPr>
                <a:defRPr/>
              </a:pPr>
              <a:t>10</a:t>
            </a:fld>
            <a:endParaRPr lang="de-CH" alt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8F3898-93FE-47E8-A66E-71543F08E1DE}"/>
              </a:ext>
            </a:extLst>
          </p:cNvPr>
          <p:cNvSpPr/>
          <p:nvPr/>
        </p:nvSpPr>
        <p:spPr>
          <a:xfrm>
            <a:off x="273050" y="825281"/>
            <a:ext cx="2339102" cy="1692771"/>
          </a:xfrm>
          <a:prstGeom prst="rect">
            <a:avLst/>
          </a:prstGeom>
          <a:solidFill>
            <a:srgbClr val="D9D9D9"/>
          </a:solidFill>
        </p:spPr>
        <p:txBody>
          <a:bodyPr wrap="none">
            <a:spAutoFit/>
          </a:bodyPr>
          <a:lstStyle/>
          <a:p>
            <a:r>
              <a:rPr lang="en-US" sz="1800" b="1" i="1" dirty="0">
                <a:latin typeface="+mj-lt"/>
              </a:rPr>
              <a:t>Helicobacter pylori:</a:t>
            </a:r>
          </a:p>
          <a:p>
            <a:r>
              <a:rPr lang="en-US" sz="1800" i="1" dirty="0">
                <a:latin typeface="+mj-lt"/>
              </a:rPr>
              <a:t>i</a:t>
            </a:r>
            <a:r>
              <a:rPr lang="en-US" sz="1800" dirty="0">
                <a:latin typeface="+mj-lt"/>
              </a:rPr>
              <a:t>IT341</a:t>
            </a:r>
          </a:p>
          <a:p>
            <a:r>
              <a:rPr lang="en-US" sz="1800" dirty="0">
                <a:latin typeface="+mj-lt"/>
              </a:rPr>
              <a:t>485 metabolites </a:t>
            </a:r>
          </a:p>
          <a:p>
            <a:r>
              <a:rPr lang="en-US" sz="1800" dirty="0">
                <a:latin typeface="+mj-lt"/>
              </a:rPr>
              <a:t>554 reactions</a:t>
            </a:r>
          </a:p>
          <a:p>
            <a:r>
              <a:rPr lang="en-US" sz="1800" dirty="0">
                <a:latin typeface="+mj-lt"/>
              </a:rPr>
              <a:t>339 genes</a:t>
            </a:r>
            <a:r>
              <a:rPr lang="en-US" sz="1400" dirty="0">
                <a:latin typeface="+mj-lt"/>
              </a:rPr>
              <a:t> </a:t>
            </a:r>
          </a:p>
          <a:p>
            <a:r>
              <a:rPr lang="en-US" sz="1400" dirty="0">
                <a:latin typeface="+mj-lt"/>
              </a:rPr>
              <a:t>(21% of predicted genes)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5E1249-D869-4B30-A6A6-639F45B702AA}"/>
              </a:ext>
            </a:extLst>
          </p:cNvPr>
          <p:cNvSpPr txBox="1"/>
          <p:nvPr/>
        </p:nvSpPr>
        <p:spPr>
          <a:xfrm>
            <a:off x="2783854" y="1065007"/>
            <a:ext cx="2420551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>
                <a:latin typeface="+mj-lt"/>
              </a:rPr>
              <a:t>Escherichia coli</a:t>
            </a:r>
            <a:r>
              <a:rPr lang="en-US" sz="1800" dirty="0">
                <a:latin typeface="+mj-lt"/>
              </a:rPr>
              <a:t>: </a:t>
            </a:r>
            <a:r>
              <a:rPr lang="en-US" sz="1800" i="1" dirty="0">
                <a:latin typeface="+mj-lt"/>
              </a:rPr>
              <a:t>i</a:t>
            </a:r>
            <a:r>
              <a:rPr lang="en-US" sz="1800" dirty="0">
                <a:latin typeface="+mj-lt"/>
              </a:rPr>
              <a:t>ML1515</a:t>
            </a:r>
          </a:p>
          <a:p>
            <a:r>
              <a:rPr lang="en-US" sz="1800" dirty="0">
                <a:latin typeface="+mj-lt"/>
              </a:rPr>
              <a:t>1877 metabolites</a:t>
            </a:r>
          </a:p>
          <a:p>
            <a:r>
              <a:rPr lang="en-US" sz="1800" dirty="0">
                <a:latin typeface="+mj-lt"/>
              </a:rPr>
              <a:t>2712 reactions</a:t>
            </a:r>
          </a:p>
          <a:p>
            <a:r>
              <a:rPr lang="en-US" sz="1800" dirty="0">
                <a:latin typeface="+mj-lt"/>
              </a:rPr>
              <a:t>1515 genes</a:t>
            </a:r>
            <a:r>
              <a:rPr lang="en-US" sz="1400" dirty="0">
                <a:latin typeface="+mj-lt"/>
              </a:rPr>
              <a:t> (35% of predicted genes)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0D5AF-06E9-4B0D-BA1B-12D073702734}"/>
              </a:ext>
            </a:extLst>
          </p:cNvPr>
          <p:cNvSpPr txBox="1"/>
          <p:nvPr/>
        </p:nvSpPr>
        <p:spPr>
          <a:xfrm>
            <a:off x="831477" y="2922534"/>
            <a:ext cx="2142744" cy="1477328"/>
          </a:xfrm>
          <a:prstGeom prst="rect">
            <a:avLst/>
          </a:prstGeom>
          <a:solidFill>
            <a:srgbClr val="FFCC99"/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>
                <a:latin typeface="+mj-lt"/>
              </a:rPr>
              <a:t>S. cerevisiae</a:t>
            </a:r>
            <a:r>
              <a:rPr lang="en-US" sz="1800" b="1" dirty="0">
                <a:latin typeface="+mj-lt"/>
              </a:rPr>
              <a:t>: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yeastGEM</a:t>
            </a:r>
            <a:endParaRPr lang="en-US" sz="1800" dirty="0">
              <a:latin typeface="+mj-lt"/>
            </a:endParaRPr>
          </a:p>
          <a:p>
            <a:r>
              <a:rPr lang="en-US" sz="1800" dirty="0">
                <a:latin typeface="+mj-lt"/>
              </a:rPr>
              <a:t>2691 metabolites</a:t>
            </a:r>
          </a:p>
          <a:p>
            <a:r>
              <a:rPr lang="en-US" sz="1800" dirty="0">
                <a:latin typeface="+mj-lt"/>
              </a:rPr>
              <a:t>3963 reactions</a:t>
            </a:r>
          </a:p>
          <a:p>
            <a:r>
              <a:rPr lang="en-US" sz="1800" dirty="0">
                <a:latin typeface="+mj-lt"/>
              </a:rPr>
              <a:t>1139 genes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6546E8-03E2-4F93-8F31-2103934FCDF4}"/>
              </a:ext>
            </a:extLst>
          </p:cNvPr>
          <p:cNvSpPr/>
          <p:nvPr/>
        </p:nvSpPr>
        <p:spPr>
          <a:xfrm>
            <a:off x="5647080" y="3493031"/>
            <a:ext cx="2804745" cy="1908215"/>
          </a:xfrm>
          <a:prstGeom prst="rect">
            <a:avLst/>
          </a:prstGeom>
          <a:solidFill>
            <a:srgbClr val="FFCC99"/>
          </a:solidFill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+mj-lt"/>
              </a:rPr>
              <a:t>Homo Sapiens</a:t>
            </a:r>
          </a:p>
          <a:p>
            <a:r>
              <a:rPr lang="en-US" sz="1800" dirty="0">
                <a:latin typeface="+mj-lt"/>
              </a:rPr>
              <a:t>Recon3D</a:t>
            </a:r>
          </a:p>
          <a:p>
            <a:r>
              <a:rPr lang="en-US" sz="1800" dirty="0">
                <a:latin typeface="+mj-lt"/>
              </a:rPr>
              <a:t>4140 unique metabolites</a:t>
            </a:r>
          </a:p>
          <a:p>
            <a:r>
              <a:rPr lang="en-US" sz="1800" dirty="0">
                <a:latin typeface="+mj-lt"/>
              </a:rPr>
              <a:t>13543 reactions</a:t>
            </a:r>
          </a:p>
          <a:p>
            <a:r>
              <a:rPr lang="en-US" sz="1800" dirty="0">
                <a:latin typeface="+mj-lt"/>
              </a:rPr>
              <a:t>3288 genes </a:t>
            </a:r>
          </a:p>
          <a:p>
            <a:r>
              <a:rPr lang="en-US" sz="1400" dirty="0">
                <a:latin typeface="+mj-lt"/>
              </a:rPr>
              <a:t>(17% of functionally annotated human genes)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D293E0-FE9B-4311-B656-1138C06BCBA0}"/>
              </a:ext>
            </a:extLst>
          </p:cNvPr>
          <p:cNvSpPr/>
          <p:nvPr/>
        </p:nvSpPr>
        <p:spPr>
          <a:xfrm>
            <a:off x="5380637" y="1217948"/>
            <a:ext cx="3259525" cy="196977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800" b="1" i="1" dirty="0"/>
              <a:t>Pseudomonas putida</a:t>
            </a:r>
            <a:r>
              <a:rPr lang="en-US" sz="1800" b="1" dirty="0"/>
              <a:t> KT2440 </a:t>
            </a:r>
          </a:p>
          <a:p>
            <a:r>
              <a:rPr lang="en-US" sz="1800" i="1" dirty="0"/>
              <a:t>i</a:t>
            </a:r>
            <a:r>
              <a:rPr lang="en-US" sz="1800" dirty="0"/>
              <a:t>JN746</a:t>
            </a:r>
          </a:p>
          <a:p>
            <a:r>
              <a:rPr lang="en-US" sz="1800" dirty="0"/>
              <a:t>907 metabolites</a:t>
            </a:r>
          </a:p>
          <a:p>
            <a:r>
              <a:rPr lang="en-US" sz="1800" dirty="0"/>
              <a:t>1054 reactions</a:t>
            </a:r>
          </a:p>
          <a:p>
            <a:r>
              <a:rPr lang="en-US" sz="1800" dirty="0"/>
              <a:t>746 genes </a:t>
            </a:r>
            <a:r>
              <a:rPr lang="en-US" sz="1400" dirty="0"/>
              <a:t>(14% of predicted genes)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11B6E0-8BDC-408D-B2D3-2073DC80D254}"/>
              </a:ext>
            </a:extLst>
          </p:cNvPr>
          <p:cNvSpPr txBox="1"/>
          <p:nvPr/>
        </p:nvSpPr>
        <p:spPr>
          <a:xfrm>
            <a:off x="541869" y="5670720"/>
            <a:ext cx="6904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Repositories: </a:t>
            </a:r>
            <a:r>
              <a:rPr lang="en-US" sz="1800" dirty="0" err="1"/>
              <a:t>BiGG</a:t>
            </a:r>
            <a:r>
              <a:rPr lang="en-US" sz="1800" dirty="0"/>
              <a:t> database: </a:t>
            </a:r>
            <a:r>
              <a:rPr lang="en-US" sz="1800" dirty="0">
                <a:solidFill>
                  <a:srgbClr val="0067A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http://bigg.ucsd.edu</a:t>
            </a:r>
            <a:endParaRPr lang="en-US" sz="1800" dirty="0">
              <a:solidFill>
                <a:srgbClr val="0067A6"/>
              </a:solidFill>
            </a:endParaRPr>
          </a:p>
          <a:p>
            <a:r>
              <a:rPr lang="en-US" sz="1800" dirty="0"/>
              <a:t>EMBL-EBI </a:t>
            </a:r>
            <a:r>
              <a:rPr lang="en-US" sz="1800" dirty="0" err="1"/>
              <a:t>Biomodels</a:t>
            </a:r>
            <a:r>
              <a:rPr lang="en-US" sz="1800" dirty="0"/>
              <a:t> DB: </a:t>
            </a:r>
            <a:r>
              <a:rPr lang="en-US" sz="1800" dirty="0">
                <a:solidFill>
                  <a:srgbClr val="0067A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https://www.ebi.ac.uk/biomodels-main/</a:t>
            </a:r>
            <a:r>
              <a:rPr lang="en-US" sz="1800" dirty="0"/>
              <a:t>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94C57E2-52EA-48F4-B512-B8F51F8FD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547613"/>
              </p:ext>
            </p:extLst>
          </p:nvPr>
        </p:nvGraphicFramePr>
        <p:xfrm>
          <a:off x="3146464" y="3235714"/>
          <a:ext cx="2328373" cy="1645920"/>
        </p:xfrm>
        <a:graphic>
          <a:graphicData uri="http://schemas.openxmlformats.org/drawingml/2006/table">
            <a:tbl>
              <a:tblPr/>
              <a:tblGrid>
                <a:gridCol w="2328373">
                  <a:extLst>
                    <a:ext uri="{9D8B030D-6E8A-4147-A177-3AD203B41FA5}">
                      <a16:colId xmlns:a16="http://schemas.microsoft.com/office/drawing/2014/main" val="262605976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b="1" i="1" dirty="0"/>
                        <a:t>Mus musculus</a:t>
                      </a:r>
                    </a:p>
                    <a:p>
                      <a:r>
                        <a:rPr lang="en-US" sz="1800" dirty="0"/>
                        <a:t>iMM1415</a:t>
                      </a:r>
                    </a:p>
                    <a:p>
                      <a:r>
                        <a:rPr lang="en-US" sz="1800" dirty="0"/>
                        <a:t>2775 metabolites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4804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/>
                        <a:t>3726 reactions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818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/>
                        <a:t>1375 genes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345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0869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F5FA2C-BC44-EB00-E6C1-AD611589D9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7C80B-A01B-67AB-26E6-5B8637E75CF6}"/>
              </a:ext>
            </a:extLst>
          </p:cNvPr>
          <p:cNvSpPr txBox="1"/>
          <p:nvPr/>
        </p:nvSpPr>
        <p:spPr>
          <a:xfrm>
            <a:off x="345758" y="5715663"/>
            <a:ext cx="3477437" cy="253916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ea typeface="+mn-lt"/>
                <a:cs typeface="+mn-lt"/>
              </a:rPr>
              <a:t>Liebal et al., 2021, </a:t>
            </a:r>
            <a:r>
              <a:rPr lang="en-US" sz="600" err="1">
                <a:ea typeface="+mn-lt"/>
                <a:cs typeface="+mn-lt"/>
              </a:rPr>
              <a:t>doi</a:t>
            </a:r>
            <a:r>
              <a:rPr lang="en-US" sz="600" dirty="0">
                <a:ea typeface="+mn-lt"/>
                <a:cs typeface="+mn-lt"/>
              </a:rPr>
              <a:t>: 10.1186/S12896-021-00675-W</a:t>
            </a:r>
          </a:p>
          <a:p>
            <a:r>
              <a:rPr lang="en-US" sz="600" dirty="0">
                <a:ea typeface="Calibri"/>
                <a:cs typeface="Calibri"/>
              </a:rPr>
              <a:t>Bioicons.com</a:t>
            </a:r>
          </a:p>
        </p:txBody>
      </p:sp>
      <p:pic>
        <p:nvPicPr>
          <p:cNvPr id="22" name="Picture 21" descr="A green triangle with a red star&#10;&#10;Description automatically generated">
            <a:extLst>
              <a:ext uri="{FF2B5EF4-FFF2-40B4-BE49-F238E27FC236}">
                <a16:creationId xmlns:a16="http://schemas.microsoft.com/office/drawing/2014/main" id="{11A518DA-6391-A40B-BAD8-7291F9E1C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09" y="4232910"/>
            <a:ext cx="636942" cy="624840"/>
          </a:xfrm>
          <a:prstGeom prst="rect">
            <a:avLst/>
          </a:prstGeom>
        </p:spPr>
      </p:pic>
      <p:pic>
        <p:nvPicPr>
          <p:cNvPr id="23" name="Picture 22" descr="A green triangle with a red star&#10;&#10;Description automatically generated">
            <a:extLst>
              <a:ext uri="{FF2B5EF4-FFF2-40B4-BE49-F238E27FC236}">
                <a16:creationId xmlns:a16="http://schemas.microsoft.com/office/drawing/2014/main" id="{7524C8A4-A2E8-8BA9-5331-DA595BD3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29" y="4880610"/>
            <a:ext cx="636942" cy="624840"/>
          </a:xfrm>
          <a:prstGeom prst="rect">
            <a:avLst/>
          </a:prstGeom>
        </p:spPr>
      </p:pic>
      <p:pic>
        <p:nvPicPr>
          <p:cNvPr id="24" name="Picture 23" descr="A green triangle with a red star&#10;&#10;Description automatically generated">
            <a:extLst>
              <a:ext uri="{FF2B5EF4-FFF2-40B4-BE49-F238E27FC236}">
                <a16:creationId xmlns:a16="http://schemas.microsoft.com/office/drawing/2014/main" id="{1461BED0-8A47-EE71-C796-ACEC1AED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69" y="4240530"/>
            <a:ext cx="636942" cy="624840"/>
          </a:xfrm>
          <a:prstGeom prst="rect">
            <a:avLst/>
          </a:prstGeom>
        </p:spPr>
      </p:pic>
      <p:pic>
        <p:nvPicPr>
          <p:cNvPr id="25" name="Picture 24" descr="A green triangle with a red star&#10;&#10;Description automatically generated">
            <a:extLst>
              <a:ext uri="{FF2B5EF4-FFF2-40B4-BE49-F238E27FC236}">
                <a16:creationId xmlns:a16="http://schemas.microsoft.com/office/drawing/2014/main" id="{52DA8B61-2A11-2024-C3D6-D8D5FD2E0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589" y="4880609"/>
            <a:ext cx="636942" cy="6248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4857FAF-CAC3-BD7C-F0F7-D918FC083A30}"/>
              </a:ext>
            </a:extLst>
          </p:cNvPr>
          <p:cNvSpPr txBox="1"/>
          <p:nvPr/>
        </p:nvSpPr>
        <p:spPr>
          <a:xfrm>
            <a:off x="2244242" y="2441914"/>
            <a:ext cx="2802192" cy="484748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350">
                <a:latin typeface="Calibri"/>
                <a:ea typeface="Calibri"/>
                <a:cs typeface="Calibri"/>
              </a:rPr>
              <a:t>Growth experiments with different substrates and growth rates.</a:t>
            </a:r>
            <a:endParaRPr lang="en-US" sz="13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8B2454-1B0F-7110-BA67-9730ACF276F5}"/>
              </a:ext>
            </a:extLst>
          </p:cNvPr>
          <p:cNvSpPr txBox="1"/>
          <p:nvPr/>
        </p:nvSpPr>
        <p:spPr>
          <a:xfrm>
            <a:off x="2282341" y="4613613"/>
            <a:ext cx="2665032" cy="692497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350">
                <a:latin typeface="Calibri"/>
                <a:ea typeface="Calibri"/>
                <a:cs typeface="Calibri"/>
              </a:rPr>
              <a:t>Simulation of optimal growth based on constraints from growth experiments.</a:t>
            </a:r>
            <a:endParaRPr lang="de-DE" sz="1350" dirty="0">
              <a:ea typeface="Calibri"/>
              <a:cs typeface="Calibri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5930F83E-3B90-5BD9-8E42-EE7FDBF068D0}"/>
              </a:ext>
            </a:extLst>
          </p:cNvPr>
          <p:cNvSpPr/>
          <p:nvPr/>
        </p:nvSpPr>
        <p:spPr>
          <a:xfrm rot="5400000">
            <a:off x="1005840" y="3105150"/>
            <a:ext cx="701040" cy="193548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7C85824-44C5-B1D1-2BB4-1689A664324C}"/>
              </a:ext>
            </a:extLst>
          </p:cNvPr>
          <p:cNvSpPr/>
          <p:nvPr/>
        </p:nvSpPr>
        <p:spPr>
          <a:xfrm rot="16200000" flipV="1">
            <a:off x="1005839" y="2419350"/>
            <a:ext cx="701040" cy="193548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13" name="Group 12"/>
          <p:cNvGrpSpPr/>
          <p:nvPr/>
        </p:nvGrpSpPr>
        <p:grpSpPr>
          <a:xfrm>
            <a:off x="1356359" y="2240187"/>
            <a:ext cx="7728675" cy="3109636"/>
            <a:chOff x="1808479" y="1843915"/>
            <a:chExt cx="10304900" cy="41461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658336D-A1AD-66BD-38C0-2DCCBFB35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4670" y="1843915"/>
              <a:ext cx="4943475" cy="340067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7EE7A2-A5B3-85D9-BD05-8E3DF34EA4CC}"/>
                </a:ext>
              </a:extLst>
            </p:cNvPr>
            <p:cNvSpPr txBox="1"/>
            <p:nvPr/>
          </p:nvSpPr>
          <p:spPr>
            <a:xfrm>
              <a:off x="7056323" y="5343765"/>
              <a:ext cx="5057056" cy="646331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0496" indent="-160496">
                <a:buFont typeface="Arial" panose="020B0604020202020204" pitchFamily="34" charset="0"/>
                <a:buChar char="•"/>
              </a:pPr>
              <a:r>
                <a:rPr lang="de-DE" sz="1350">
                  <a:latin typeface="Calibri"/>
                  <a:ea typeface="Calibri"/>
                  <a:cs typeface="Calibri"/>
                </a:rPr>
                <a:t>Very good predictive power of the </a:t>
              </a:r>
              <a:r>
                <a:rPr lang="de-DE" sz="1350" dirty="0">
                  <a:latin typeface="Calibri"/>
                  <a:ea typeface="Calibri"/>
                  <a:cs typeface="Calibri"/>
                </a:rPr>
                <a:t>GSMM </a:t>
              </a:r>
              <a:r>
                <a:rPr lang="de-DE" sz="1350" i="1" dirty="0">
                  <a:latin typeface="Calibri"/>
                  <a:ea typeface="Calibri"/>
                  <a:cs typeface="Calibri"/>
                </a:rPr>
                <a:t>O. </a:t>
              </a:r>
              <a:r>
                <a:rPr lang="de-DE" sz="1350" i="1" dirty="0" err="1">
                  <a:latin typeface="Calibri"/>
                  <a:ea typeface="Calibri"/>
                  <a:cs typeface="Calibri"/>
                </a:rPr>
                <a:t>polymorpha</a:t>
              </a:r>
              <a:r>
                <a:rPr lang="de-DE" sz="1350" i="1" dirty="0">
                  <a:latin typeface="Calibri"/>
                  <a:ea typeface="Calibri"/>
                  <a:cs typeface="Calibri"/>
                </a:rPr>
                <a:t> </a:t>
              </a:r>
              <a:r>
                <a:rPr lang="de-DE" sz="1350" dirty="0">
                  <a:latin typeface="Calibri"/>
                  <a:ea typeface="Calibri"/>
                  <a:cs typeface="Calibri"/>
                </a:rPr>
                <a:t>(</a:t>
              </a:r>
              <a:r>
                <a:rPr lang="de-DE" sz="1350" dirty="0" err="1">
                  <a:latin typeface="Calibri"/>
                  <a:ea typeface="Calibri"/>
                  <a:cs typeface="Calibri"/>
                </a:rPr>
                <a:t>Liebal</a:t>
              </a:r>
              <a:r>
                <a:rPr lang="de-DE" sz="1350" dirty="0">
                  <a:latin typeface="Calibri"/>
                  <a:ea typeface="Calibri"/>
                  <a:cs typeface="Calibri"/>
                </a:rPr>
                <a:t> et al., 2021).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B6EDC725-1525-A46E-B490-B024271E12D5}"/>
                </a:ext>
              </a:extLst>
            </p:cNvPr>
            <p:cNvSpPr/>
            <p:nvPr/>
          </p:nvSpPr>
          <p:spPr>
            <a:xfrm>
              <a:off x="1808479" y="3728720"/>
              <a:ext cx="4937760" cy="11176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2696A4A-C98D-C873-74ED-E83F361DE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11" y="2045970"/>
            <a:ext cx="419838" cy="678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5232F7-26B1-0B36-8D00-DFD121B48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90" y="2411730"/>
            <a:ext cx="419838" cy="67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BEBA4C-19B8-FE92-088E-20F8B4844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10" y="2068830"/>
            <a:ext cx="419838" cy="678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B6BBAE-C7A5-761E-C89A-8E74519BC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550" y="2411729"/>
            <a:ext cx="419838" cy="67818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E1CA9B1-7919-4A88-814A-86E185A32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114300"/>
            <a:ext cx="6408738" cy="576263"/>
          </a:xfrm>
        </p:spPr>
        <p:txBody>
          <a:bodyPr/>
          <a:lstStyle/>
          <a:p>
            <a:r>
              <a:rPr lang="en-US" i="1"/>
              <a:t>O. polymorpha</a:t>
            </a:r>
            <a:r>
              <a:rPr lang="en-US"/>
              <a:t>: Overlap of experiment and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9368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B94D9-2664-4173-B8E8-491AEBD2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model format: SBML</a:t>
            </a:r>
            <a:br>
              <a:rPr lang="en-US" dirty="0"/>
            </a:br>
            <a:r>
              <a:rPr lang="en-US" sz="2200" dirty="0"/>
              <a:t>Systems Biology Mark-up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8183-6E93-45AA-8661-ABE8F7D1F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A7823E-31C0-4C10-9761-7BE54B4BC016}" type="slidenum">
              <a:rPr lang="de-CH" altLang="de-DE" smtClean="0"/>
              <a:pPr>
                <a:defRPr/>
              </a:pPr>
              <a:t>12</a:t>
            </a:fld>
            <a:endParaRPr lang="de-CH" alt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3CAB65-47E0-4ACD-A735-88A9B5AE754B}"/>
              </a:ext>
            </a:extLst>
          </p:cNvPr>
          <p:cNvSpPr/>
          <p:nvPr/>
        </p:nvSpPr>
        <p:spPr>
          <a:xfrm>
            <a:off x="273049" y="1175918"/>
            <a:ext cx="86071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SBML is a machine-readable format for representing models.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224313-E03F-4A11-AA22-D6961CA8A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1670966"/>
            <a:ext cx="6616700" cy="49608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FC99C8-EA8D-411A-AE64-D20B07A080A5}"/>
              </a:ext>
            </a:extLst>
          </p:cNvPr>
          <p:cNvSpPr/>
          <p:nvPr/>
        </p:nvSpPr>
        <p:spPr>
          <a:xfrm>
            <a:off x="273049" y="1791471"/>
            <a:ext cx="175602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widely accepted and used by the metabolic modeling community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Compatible w/ most modeling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56769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F239-65B6-4B55-BEAE-308F6F9B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phylogeny of modeling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8BAC6-9BB3-4F4A-A536-4586DC8AD4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A7823E-31C0-4C10-9761-7BE54B4BC016}" type="slidenum">
              <a:rPr lang="de-CH" altLang="de-DE" smtClean="0"/>
              <a:pPr>
                <a:defRPr/>
              </a:pPr>
              <a:t>13</a:t>
            </a:fld>
            <a:endParaRPr lang="de-CH" altLang="de-DE"/>
          </a:p>
        </p:txBody>
      </p:sp>
      <p:pic>
        <p:nvPicPr>
          <p:cNvPr id="12" name="Picture 11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38B1E76-2540-49C1-BF45-EDA77748D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45" y="581980"/>
            <a:ext cx="6621273" cy="57853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368B633-0DF0-46F4-A3E4-6937E4124794}"/>
              </a:ext>
            </a:extLst>
          </p:cNvPr>
          <p:cNvSpPr/>
          <p:nvPr/>
        </p:nvSpPr>
        <p:spPr>
          <a:xfrm>
            <a:off x="2963008" y="653440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n-NO" sz="1200" dirty="0"/>
              <a:t>Lewis N et al. Nat Rev Microbiol. 2012 Feb 27; 10(4): 291–305.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8659665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328917B-A2B5-3A19-96D8-0CF87611698B}"/>
              </a:ext>
            </a:extLst>
          </p:cNvPr>
          <p:cNvSpPr txBox="1"/>
          <p:nvPr/>
        </p:nvSpPr>
        <p:spPr>
          <a:xfrm>
            <a:off x="1290800" y="2011475"/>
            <a:ext cx="2497392" cy="5309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de-DE" sz="1500" dirty="0">
                <a:latin typeface="Calibri"/>
                <a:ea typeface="Calibri"/>
                <a:cs typeface="Calibri"/>
              </a:rPr>
              <a:t>COBRA: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Constraint-based</a:t>
            </a:r>
            <a:r>
              <a:rPr lang="de-DE" sz="1500" dirty="0">
                <a:latin typeface="Calibri"/>
                <a:ea typeface="Calibri"/>
                <a:cs typeface="Calibri"/>
              </a:rPr>
              <a:t> Reconstruction and Analysis</a:t>
            </a:r>
            <a:endParaRPr lang="en-US" sz="1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55B9EF-5D8A-8155-0FCC-83C732819526}"/>
              </a:ext>
            </a:extLst>
          </p:cNvPr>
          <p:cNvSpPr txBox="1"/>
          <p:nvPr/>
        </p:nvSpPr>
        <p:spPr>
          <a:xfrm>
            <a:off x="5400393" y="2063427"/>
            <a:ext cx="3213672" cy="5309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de-DE" sz="1500" dirty="0">
                <a:latin typeface="Calibri"/>
                <a:ea typeface="Calibri"/>
                <a:cs typeface="Calibri"/>
              </a:rPr>
              <a:t>RAVEN: Reconstruction, Analysis and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Visualization</a:t>
            </a:r>
            <a:r>
              <a:rPr lang="de-DE" sz="1500" dirty="0">
                <a:latin typeface="Calibri"/>
                <a:ea typeface="Calibri"/>
                <a:cs typeface="Calibri"/>
              </a:rPr>
              <a:t>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of</a:t>
            </a:r>
            <a:r>
              <a:rPr lang="de-DE" sz="1500" dirty="0">
                <a:latin typeface="Calibri"/>
                <a:ea typeface="Calibri"/>
                <a:cs typeface="Calibri"/>
              </a:rPr>
              <a:t>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Metabolic</a:t>
            </a:r>
            <a:r>
              <a:rPr lang="de-DE" sz="1500" dirty="0">
                <a:latin typeface="Calibri"/>
                <a:ea typeface="Calibri"/>
                <a:cs typeface="Calibri"/>
              </a:rPr>
              <a:t> Networks</a:t>
            </a:r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3F3D9-C52F-8B5B-30FA-9D55B3872222}"/>
              </a:ext>
            </a:extLst>
          </p:cNvPr>
          <p:cNvSpPr txBox="1"/>
          <p:nvPr/>
        </p:nvSpPr>
        <p:spPr>
          <a:xfrm>
            <a:off x="273050" y="5388199"/>
            <a:ext cx="2498684" cy="1615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/>
              <a:t>Heirendt et al., 2019, </a:t>
            </a:r>
            <a:r>
              <a:rPr lang="en-US" sz="600" dirty="0" err="1"/>
              <a:t>doi</a:t>
            </a:r>
            <a:r>
              <a:rPr lang="en-US" sz="600" dirty="0"/>
              <a:t>: </a:t>
            </a:r>
            <a:r>
              <a:rPr lang="en-US" sz="600" dirty="0">
                <a:ea typeface="+mn-lt"/>
                <a:cs typeface="+mn-lt"/>
              </a:rPr>
              <a:t>10.1038/s41596-018-0098-2</a:t>
            </a:r>
            <a:endParaRPr lang="en-US" sz="600" dirty="0"/>
          </a:p>
        </p:txBody>
      </p:sp>
      <p:pic>
        <p:nvPicPr>
          <p:cNvPr id="2" name="Picture 1" descr="openCOBRA · GitHub">
            <a:extLst>
              <a:ext uri="{FF2B5EF4-FFF2-40B4-BE49-F238E27FC236}">
                <a16:creationId xmlns:a16="http://schemas.microsoft.com/office/drawing/2014/main" id="{9EC4415F-F818-4A40-27C4-A1CD7F29F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15" t="5534" r="22222" b="30000"/>
          <a:stretch/>
        </p:blipFill>
        <p:spPr>
          <a:xfrm>
            <a:off x="454000" y="1820975"/>
            <a:ext cx="693422" cy="861493"/>
          </a:xfrm>
          <a:prstGeom prst="rect">
            <a:avLst/>
          </a:prstGeom>
        </p:spPr>
      </p:pic>
      <p:pic>
        <p:nvPicPr>
          <p:cNvPr id="6" name="Picture 5" descr="A black silhouette of a bird&#10;&#10;Description automatically generated">
            <a:extLst>
              <a:ext uri="{FF2B5EF4-FFF2-40B4-BE49-F238E27FC236}">
                <a16:creationId xmlns:a16="http://schemas.microsoft.com/office/drawing/2014/main" id="{91AA32CE-B4A7-6413-4931-43567A4B0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1" t="-272" r="21854" b="-893"/>
          <a:stretch/>
        </p:blipFill>
        <p:spPr>
          <a:xfrm>
            <a:off x="4572826" y="1865409"/>
            <a:ext cx="688925" cy="8673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871A58-85B4-126F-9DDF-6D618477CAA9}"/>
              </a:ext>
            </a:extLst>
          </p:cNvPr>
          <p:cNvSpPr txBox="1"/>
          <p:nvPr/>
        </p:nvSpPr>
        <p:spPr>
          <a:xfrm>
            <a:off x="374142" y="2830766"/>
            <a:ext cx="4097592" cy="2608406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en-US" sz="1500">
                <a:latin typeface="Calibri"/>
                <a:cs typeface="Calibri"/>
              </a:rPr>
              <a:t>Available for Python and Matlab</a:t>
            </a:r>
            <a:endParaRPr lang="en-US" sz="1500" dirty="0">
              <a:cs typeface="Arial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en-US" sz="1500">
                <a:latin typeface="Calibri"/>
                <a:ea typeface="Calibri"/>
                <a:cs typeface="Calibri"/>
              </a:rPr>
              <a:t>Very popular</a:t>
            </a:r>
            <a:endParaRPr lang="de-DE" sz="1500" dirty="0">
              <a:latin typeface="Calibri"/>
              <a:ea typeface="Calibri"/>
              <a:cs typeface="Calibri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Community based software development</a:t>
            </a:r>
            <a:endParaRPr lang="de-DE" sz="1500" dirty="0">
              <a:latin typeface="Calibri"/>
              <a:ea typeface="Calibri"/>
              <a:cs typeface="Calibri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Best use for model analysis and metabolic engineering</a:t>
            </a:r>
            <a:endParaRPr lang="de-DE" sz="1500" dirty="0">
              <a:latin typeface="Calibri"/>
              <a:ea typeface="Calibri"/>
              <a:cs typeface="Calibri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endParaRPr lang="de-DE" sz="1500" dirty="0">
              <a:latin typeface="Calibri"/>
              <a:ea typeface="Calibri"/>
              <a:cs typeface="Calibri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git </a:t>
            </a:r>
            <a:r>
              <a:rPr lang="de-DE" sz="1500" dirty="0">
                <a:latin typeface="Calibri"/>
                <a:ea typeface="Calibri"/>
                <a:cs typeface="Calibri"/>
              </a:rPr>
              <a:t>Link: </a:t>
            </a:r>
            <a:endParaRPr lang="de-DE" sz="1500" dirty="0">
              <a:ea typeface="Calibri"/>
              <a:cs typeface="Arial"/>
            </a:endParaRPr>
          </a:p>
          <a:p>
            <a:pPr marL="503396" lvl="1" indent="-160496">
              <a:buFont typeface="Arial" panose="020B0604020202020204" pitchFamily="34" charset="0"/>
              <a:buChar char="•"/>
            </a:pPr>
            <a:r>
              <a:rPr lang="de-DE" sz="1500" dirty="0">
                <a:latin typeface="Calibri"/>
                <a:ea typeface="Calibri"/>
                <a:cs typeface="Calibri"/>
              </a:rPr>
              <a:t>https://github.com/opencobra/cobrapy</a:t>
            </a: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Reference: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Heirendt</a:t>
            </a:r>
            <a:r>
              <a:rPr lang="de-DE" sz="1500" dirty="0">
                <a:latin typeface="Calibri"/>
                <a:ea typeface="Calibri"/>
                <a:cs typeface="Calibri"/>
              </a:rPr>
              <a:t> et al., 2019,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doi</a:t>
            </a:r>
            <a:r>
              <a:rPr lang="de-DE" sz="1500" dirty="0">
                <a:latin typeface="Calibri"/>
                <a:ea typeface="Calibri"/>
                <a:cs typeface="Calibri"/>
              </a:rPr>
              <a:t>: 10.1038/s41596-018-0098-2</a:t>
            </a:r>
            <a:endParaRPr lang="de-DE" sz="1500">
              <a:ea typeface="Calibri"/>
              <a:cs typeface="Arial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endParaRPr lang="de-DE" sz="1500" dirty="0">
              <a:latin typeface="Calibri"/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B612E-6AA0-FC74-1C80-CF32141EC50B}"/>
              </a:ext>
            </a:extLst>
          </p:cNvPr>
          <p:cNvSpPr txBox="1"/>
          <p:nvPr/>
        </p:nvSpPr>
        <p:spPr>
          <a:xfrm>
            <a:off x="4630208" y="2879048"/>
            <a:ext cx="4608132" cy="2377574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Available for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Matlab</a:t>
            </a:r>
            <a:endParaRPr lang="en-US" sz="1500" dirty="0" err="1">
              <a:ea typeface="Calibri"/>
              <a:cs typeface="Arial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en-US" sz="1500">
                <a:latin typeface="Calibri"/>
                <a:ea typeface="Calibri"/>
                <a:cs typeface="Calibri"/>
              </a:rPr>
              <a:t>Well known</a:t>
            </a:r>
            <a:endParaRPr lang="en-US" sz="1500" dirty="0">
              <a:ea typeface="Calibri"/>
              <a:cs typeface="Arial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Software development through dedicated groups</a:t>
            </a:r>
            <a:r>
              <a:rPr lang="de-DE" sz="1500" dirty="0">
                <a:latin typeface="Calibri"/>
                <a:ea typeface="Calibri"/>
                <a:cs typeface="Calibri"/>
              </a:rPr>
              <a:t> </a:t>
            </a: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Optimal support for model reconstruction</a:t>
            </a:r>
            <a:endParaRPr lang="de-DE" sz="1500" dirty="0">
              <a:latin typeface="Calibri"/>
              <a:ea typeface="Calibri"/>
              <a:cs typeface="Calibri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endParaRPr lang="de-DE" sz="1500" dirty="0">
              <a:latin typeface="Calibri"/>
              <a:ea typeface="Calibri"/>
              <a:cs typeface="Calibri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endParaRPr lang="de-DE" sz="1500" dirty="0">
              <a:latin typeface="Calibri"/>
              <a:ea typeface="Calibri"/>
              <a:cs typeface="Calibri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git </a:t>
            </a:r>
            <a:r>
              <a:rPr lang="de-DE" sz="1500" dirty="0">
                <a:latin typeface="Calibri"/>
                <a:ea typeface="Calibri"/>
                <a:cs typeface="Calibri"/>
              </a:rPr>
              <a:t>Link: </a:t>
            </a:r>
            <a:endParaRPr lang="de-DE" sz="1500" dirty="0">
              <a:ea typeface="Calibri"/>
              <a:cs typeface="Arial"/>
            </a:endParaRPr>
          </a:p>
          <a:p>
            <a:pPr marL="503396" lvl="1" indent="-160496">
              <a:buFont typeface="Arial" panose="020B0604020202020204" pitchFamily="34" charset="0"/>
              <a:buChar char="•"/>
            </a:pPr>
            <a:r>
              <a:rPr lang="de-DE" sz="1500" dirty="0">
                <a:latin typeface="Calibri"/>
                <a:ea typeface="Calibri"/>
                <a:cs typeface="Calibri"/>
              </a:rPr>
              <a:t>https://sysbiochalmers.github.io/RAVEN/</a:t>
            </a:r>
            <a:endParaRPr lang="de-DE" sz="1500" dirty="0">
              <a:ea typeface="Calibri"/>
              <a:cs typeface="Arial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Reference: </a:t>
            </a:r>
            <a:r>
              <a:rPr lang="de-DE" sz="1500" dirty="0">
                <a:latin typeface="Calibri"/>
                <a:ea typeface="Calibri"/>
                <a:cs typeface="Calibri"/>
              </a:rPr>
              <a:t>Wang et al., 2018,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doi</a:t>
            </a:r>
            <a:r>
              <a:rPr lang="de-DE" sz="1500" dirty="0">
                <a:latin typeface="Calibri"/>
                <a:ea typeface="Calibri"/>
                <a:cs typeface="Calibri"/>
              </a:rPr>
              <a:t>: 10.1371/journal.pcbi.1006541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1CA9B1-7919-4A88-814A-86E185A32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114300"/>
            <a:ext cx="6408738" cy="576263"/>
          </a:xfrm>
        </p:spPr>
        <p:txBody>
          <a:bodyPr/>
          <a:lstStyle/>
          <a:p>
            <a:r>
              <a:rPr lang="en-US"/>
              <a:t>Software tools for simulation of GSMM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772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FE6A-EBC7-4D0F-A48B-88768D2A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work with </a:t>
            </a:r>
            <a:r>
              <a:rPr lang="en-US" dirty="0" err="1"/>
              <a:t>COBRApy</a:t>
            </a:r>
            <a:r>
              <a:rPr lang="en-US" dirty="0"/>
              <a:t>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B2C68-F951-4CC1-AC20-3043B8000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A7823E-31C0-4C10-9761-7BE54B4BC016}" type="slidenum">
              <a:rPr lang="de-CH" altLang="de-DE" smtClean="0"/>
              <a:pPr>
                <a:defRPr/>
              </a:pPr>
              <a:t>15</a:t>
            </a:fld>
            <a:endParaRPr lang="de-CH" alt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EB42A-32AD-4FE5-A0C9-95A7E5437949}"/>
              </a:ext>
            </a:extLst>
          </p:cNvPr>
          <p:cNvSpPr/>
          <p:nvPr/>
        </p:nvSpPr>
        <p:spPr>
          <a:xfrm>
            <a:off x="558626" y="1333470"/>
            <a:ext cx="80267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cs typeface="Arial" panose="020B0604020202020204" pitchFamily="34" charset="0"/>
              </a:rPr>
              <a:t>model.metabolites.nadh_c</a:t>
            </a:r>
            <a:r>
              <a:rPr lang="en-US" dirty="0" err="1">
                <a:solidFill>
                  <a:srgbClr val="00B050"/>
                </a:solidFill>
                <a:cs typeface="Arial" panose="020B0604020202020204" pitchFamily="34" charset="0"/>
              </a:rPr>
              <a:t>.summary</a:t>
            </a: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()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Get a summary of the entity '</a:t>
            </a:r>
            <a:r>
              <a:rPr lang="en-US" dirty="0" err="1">
                <a:sym typeface="Wingdings" panose="05000000000000000000" pitchFamily="2" charset="2"/>
              </a:rPr>
              <a:t>nadh_c</a:t>
            </a:r>
            <a:r>
              <a:rPr lang="en-US" dirty="0">
                <a:sym typeface="Wingdings" panose="05000000000000000000" pitchFamily="2" charset="2"/>
              </a:rPr>
              <a:t>' from the subclass 'metabolites' in the class 'model' by calling the method 'summary()'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solution = </a:t>
            </a:r>
            <a:r>
              <a:rPr lang="en-US" dirty="0" err="1">
                <a:solidFill>
                  <a:srgbClr val="FF0000"/>
                </a:solidFill>
              </a:rPr>
              <a:t>model.</a:t>
            </a:r>
            <a:r>
              <a:rPr lang="en-US" dirty="0" err="1">
                <a:solidFill>
                  <a:srgbClr val="00B050"/>
                </a:solidFill>
              </a:rPr>
              <a:t>optimize</a:t>
            </a:r>
            <a:r>
              <a:rPr lang="en-US" dirty="0">
                <a:solidFill>
                  <a:srgbClr val="00B050"/>
                </a:solidFill>
              </a:rPr>
              <a:t>()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Optimize (run an FBA) on the model</a:t>
            </a:r>
          </a:p>
        </p:txBody>
      </p:sp>
    </p:spTree>
    <p:extLst>
      <p:ext uri="{BB962C8B-B14F-4D97-AF65-F5344CB8AC3E}">
        <p14:creationId xmlns:p14="http://schemas.microsoft.com/office/powerpoint/2010/main" val="26131914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54206-F4BB-4D54-8229-276195FE7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</a:t>
            </a:r>
            <a:r>
              <a:rPr lang="en-US" dirty="0"/>
              <a:t>JO1366: </a:t>
            </a:r>
            <a:r>
              <a:rPr lang="en-US" i="1" dirty="0"/>
              <a:t>E. coli </a:t>
            </a:r>
            <a:r>
              <a:rPr lang="en-US" dirty="0"/>
              <a:t>GEM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7F1D9-0F4B-4BC0-9A91-001A6F11B1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A7823E-31C0-4C10-9761-7BE54B4BC016}" type="slidenum">
              <a:rPr lang="de-CH" altLang="de-DE" smtClean="0"/>
              <a:pPr>
                <a:defRPr/>
              </a:pPr>
              <a:t>16</a:t>
            </a:fld>
            <a:endParaRPr lang="de-CH" altLang="de-DE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3453E26-4941-4A5A-A63C-34D9D61AE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973" y="682516"/>
            <a:ext cx="5816924" cy="336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16DC22-07DD-448C-A138-2BC84222F990}"/>
              </a:ext>
            </a:extLst>
          </p:cNvPr>
          <p:cNvSpPr txBox="1"/>
          <p:nvPr/>
        </p:nvSpPr>
        <p:spPr>
          <a:xfrm>
            <a:off x="453627" y="1490008"/>
            <a:ext cx="19543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Compartments: </a:t>
            </a:r>
          </a:p>
          <a:p>
            <a:r>
              <a:rPr lang="en-US" sz="1800" dirty="0"/>
              <a:t>e extracellular</a:t>
            </a:r>
          </a:p>
          <a:p>
            <a:r>
              <a:rPr lang="en-US" sz="1800" dirty="0"/>
              <a:t>c cytosol</a:t>
            </a:r>
          </a:p>
          <a:p>
            <a:r>
              <a:rPr lang="en-US" sz="1800" dirty="0"/>
              <a:t>p </a:t>
            </a:r>
            <a:r>
              <a:rPr lang="en-US" sz="1800" dirty="0" err="1"/>
              <a:t>periplasma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CDA71B-E5ED-47F1-964E-0ABDB3C59900}"/>
              </a:ext>
            </a:extLst>
          </p:cNvPr>
          <p:cNvSpPr/>
          <p:nvPr/>
        </p:nvSpPr>
        <p:spPr>
          <a:xfrm>
            <a:off x="288031" y="4322763"/>
            <a:ext cx="8567937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b="1" dirty="0"/>
              <a:t>Definition of exchange reactions:   </a:t>
            </a:r>
            <a:r>
              <a:rPr lang="en-US" sz="1800" dirty="0" err="1"/>
              <a:t>metab_e</a:t>
            </a:r>
            <a:r>
              <a:rPr lang="en-US" sz="1800" dirty="0"/>
              <a:t> &lt;=&gt;</a:t>
            </a:r>
          </a:p>
          <a:p>
            <a:endParaRPr lang="en-US" sz="1800" dirty="0"/>
          </a:p>
          <a:p>
            <a:r>
              <a:rPr lang="en-US" sz="1800" dirty="0"/>
              <a:t>Phosphate exchange: 	</a:t>
            </a:r>
            <a:r>
              <a:rPr lang="en-US" sz="1800" dirty="0" err="1">
                <a:solidFill>
                  <a:srgbClr val="0067A6"/>
                </a:solidFill>
              </a:rPr>
              <a:t>pi_e</a:t>
            </a:r>
            <a:r>
              <a:rPr lang="en-US" sz="1800" dirty="0"/>
              <a:t>  &lt;=&gt;</a:t>
            </a:r>
          </a:p>
          <a:p>
            <a:r>
              <a:rPr lang="en-US" sz="1800" dirty="0"/>
              <a:t>Phosphate transport via diffusion (extracellular to periplasm) </a:t>
            </a:r>
          </a:p>
          <a:p>
            <a:r>
              <a:rPr lang="en-US" sz="1800" dirty="0"/>
              <a:t>			</a:t>
            </a:r>
            <a:r>
              <a:rPr lang="en-US" sz="1800" dirty="0" err="1">
                <a:solidFill>
                  <a:srgbClr val="0067A6"/>
                </a:solidFill>
              </a:rPr>
              <a:t>pi_e</a:t>
            </a:r>
            <a:r>
              <a:rPr lang="en-US" sz="1800" dirty="0"/>
              <a:t>  &lt;=&gt; </a:t>
            </a:r>
            <a:r>
              <a:rPr lang="en-US" sz="1800" dirty="0" err="1">
                <a:solidFill>
                  <a:srgbClr val="0067A6"/>
                </a:solidFill>
              </a:rPr>
              <a:t>pi_p</a:t>
            </a:r>
            <a:r>
              <a:rPr lang="en-US" sz="1800" dirty="0"/>
              <a:t> </a:t>
            </a:r>
          </a:p>
          <a:p>
            <a:r>
              <a:rPr lang="en-US" sz="1800" dirty="0"/>
              <a:t>Phosphate transport via ABC system (uptake, periplasm) </a:t>
            </a:r>
          </a:p>
          <a:p>
            <a:r>
              <a:rPr lang="en-US" sz="1800" dirty="0"/>
              <a:t>			</a:t>
            </a:r>
            <a:r>
              <a:rPr lang="en-US" sz="1800" dirty="0" err="1"/>
              <a:t>atp_c</a:t>
            </a:r>
            <a:r>
              <a:rPr lang="en-US" sz="1800" dirty="0"/>
              <a:t> + h2o_c + </a:t>
            </a:r>
            <a:r>
              <a:rPr lang="en-US" sz="1800" dirty="0" err="1">
                <a:solidFill>
                  <a:srgbClr val="0067A6"/>
                </a:solidFill>
              </a:rPr>
              <a:t>pi_p</a:t>
            </a:r>
            <a:r>
              <a:rPr lang="en-US" sz="1800" dirty="0">
                <a:solidFill>
                  <a:srgbClr val="0067A6"/>
                </a:solidFill>
              </a:rPr>
              <a:t> </a:t>
            </a:r>
            <a:r>
              <a:rPr lang="en-US" sz="1800" dirty="0"/>
              <a:t> -&gt; </a:t>
            </a:r>
            <a:r>
              <a:rPr lang="en-US" sz="1800" dirty="0" err="1"/>
              <a:t>h_c</a:t>
            </a:r>
            <a:r>
              <a:rPr lang="en-US" sz="1800" dirty="0"/>
              <a:t> + </a:t>
            </a:r>
            <a:r>
              <a:rPr lang="en-US" sz="1800" dirty="0" err="1"/>
              <a:t>adp_c</a:t>
            </a:r>
            <a:r>
              <a:rPr lang="en-US" sz="1800" dirty="0"/>
              <a:t> + 2 </a:t>
            </a:r>
            <a:r>
              <a:rPr lang="en-US" sz="1800" dirty="0" err="1">
                <a:solidFill>
                  <a:srgbClr val="0067A6"/>
                </a:solidFill>
              </a:rPr>
              <a:t>pi_c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71257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5CDD-98D7-4D6E-B8F1-699B7CB9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Biomass </a:t>
            </a:r>
            <a:r>
              <a:rPr lang="en-US" dirty="0"/>
              <a:t>synthesis reaction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E0159-F84C-43BA-BDF9-5A5662085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79" y="1480144"/>
            <a:ext cx="8399441" cy="954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CAFE98-DF95-4DEF-B74C-4D89FD791629}"/>
              </a:ext>
            </a:extLst>
          </p:cNvPr>
          <p:cNvSpPr txBox="1"/>
          <p:nvPr/>
        </p:nvSpPr>
        <p:spPr>
          <a:xfrm>
            <a:off x="273050" y="1080572"/>
            <a:ext cx="6032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Lumped biomass equation used in previous lectures: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27182B-A2DA-4AAA-A107-09DDFB42D67B}"/>
              </a:ext>
            </a:extLst>
          </p:cNvPr>
          <p:cNvSpPr txBox="1"/>
          <p:nvPr/>
        </p:nvSpPr>
        <p:spPr>
          <a:xfrm>
            <a:off x="273050" y="2573106"/>
            <a:ext cx="518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Genome-scale models allow a bit more detail: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3980E-7243-4F0D-9F24-4980C10D004A}"/>
              </a:ext>
            </a:extLst>
          </p:cNvPr>
          <p:cNvSpPr/>
          <p:nvPr/>
        </p:nvSpPr>
        <p:spPr>
          <a:xfrm>
            <a:off x="372279" y="2993238"/>
            <a:ext cx="8399441" cy="310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0070C0"/>
                </a:solidFill>
              </a:rPr>
              <a:t>0.000223 10fthf[c] + 0.000223 2ohph[c] + 0.5137 ala-L[c] + 0.000223 </a:t>
            </a:r>
            <a:r>
              <a:rPr lang="en-US" sz="1200" dirty="0" err="1">
                <a:solidFill>
                  <a:srgbClr val="0070C0"/>
                </a:solidFill>
              </a:rPr>
              <a:t>amet</a:t>
            </a:r>
            <a:r>
              <a:rPr lang="en-US" sz="1200" dirty="0">
                <a:solidFill>
                  <a:srgbClr val="0070C0"/>
                </a:solidFill>
              </a:rPr>
              <a:t>[c] + 0.2958 </a:t>
            </a:r>
            <a:r>
              <a:rPr lang="en-US" sz="1200" dirty="0" err="1">
                <a:solidFill>
                  <a:srgbClr val="0070C0"/>
                </a:solidFill>
              </a:rPr>
              <a:t>arg</a:t>
            </a:r>
            <a:r>
              <a:rPr lang="en-US" sz="1200" dirty="0">
                <a:solidFill>
                  <a:srgbClr val="0070C0"/>
                </a:solidFill>
              </a:rPr>
              <a:t>-L[c] + 0.2411 </a:t>
            </a:r>
            <a:r>
              <a:rPr lang="en-US" sz="1200" dirty="0" err="1">
                <a:solidFill>
                  <a:srgbClr val="0070C0"/>
                </a:solidFill>
              </a:rPr>
              <a:t>asn</a:t>
            </a:r>
            <a:r>
              <a:rPr lang="en-US" sz="1200" dirty="0">
                <a:solidFill>
                  <a:srgbClr val="0070C0"/>
                </a:solidFill>
              </a:rPr>
              <a:t>-L[c] + 0.2411 asp-L[c] + 59.984 </a:t>
            </a:r>
            <a:r>
              <a:rPr lang="en-US" sz="1200" dirty="0" err="1">
                <a:solidFill>
                  <a:srgbClr val="0070C0"/>
                </a:solidFill>
              </a:rPr>
              <a:t>atp</a:t>
            </a:r>
            <a:r>
              <a:rPr lang="en-US" sz="1200" dirty="0">
                <a:solidFill>
                  <a:srgbClr val="0070C0"/>
                </a:solidFill>
              </a:rPr>
              <a:t>[c] + 0.004737 ca2[c] + 0.004737 cl[c] + 0.000576 </a:t>
            </a:r>
            <a:r>
              <a:rPr lang="en-US" sz="1200" dirty="0" err="1">
                <a:solidFill>
                  <a:srgbClr val="0070C0"/>
                </a:solidFill>
              </a:rPr>
              <a:t>coa</a:t>
            </a:r>
            <a:r>
              <a:rPr lang="en-US" sz="1200" dirty="0">
                <a:solidFill>
                  <a:srgbClr val="0070C0"/>
                </a:solidFill>
              </a:rPr>
              <a:t>[c] + 0.003158 cobalt2[c] + 0.1335 </a:t>
            </a:r>
            <a:r>
              <a:rPr lang="en-US" sz="1200" dirty="0" err="1">
                <a:solidFill>
                  <a:srgbClr val="0070C0"/>
                </a:solidFill>
              </a:rPr>
              <a:t>ctp</a:t>
            </a:r>
            <a:r>
              <a:rPr lang="en-US" sz="1200" dirty="0">
                <a:solidFill>
                  <a:srgbClr val="0070C0"/>
                </a:solidFill>
              </a:rPr>
              <a:t>[c] + 0.003158 cu2[c] + 0.09158 </a:t>
            </a:r>
            <a:r>
              <a:rPr lang="en-US" sz="1200" dirty="0" err="1">
                <a:solidFill>
                  <a:srgbClr val="0070C0"/>
                </a:solidFill>
              </a:rPr>
              <a:t>cys</a:t>
            </a:r>
            <a:r>
              <a:rPr lang="en-US" sz="1200" dirty="0">
                <a:solidFill>
                  <a:srgbClr val="0070C0"/>
                </a:solidFill>
              </a:rPr>
              <a:t>-L[c] + 0.02617 </a:t>
            </a:r>
            <a:r>
              <a:rPr lang="en-US" sz="1200" dirty="0" err="1">
                <a:solidFill>
                  <a:srgbClr val="0070C0"/>
                </a:solidFill>
              </a:rPr>
              <a:t>datp</a:t>
            </a:r>
            <a:r>
              <a:rPr lang="en-US" sz="1200" dirty="0">
                <a:solidFill>
                  <a:srgbClr val="0070C0"/>
                </a:solidFill>
              </a:rPr>
              <a:t>[c] + 0.02702 </a:t>
            </a:r>
            <a:r>
              <a:rPr lang="en-US" sz="1200" dirty="0" err="1">
                <a:solidFill>
                  <a:srgbClr val="0070C0"/>
                </a:solidFill>
              </a:rPr>
              <a:t>dctp</a:t>
            </a:r>
            <a:r>
              <a:rPr lang="en-US" sz="1200" dirty="0">
                <a:solidFill>
                  <a:srgbClr val="0070C0"/>
                </a:solidFill>
              </a:rPr>
              <a:t>[c] + 0.02702 </a:t>
            </a:r>
            <a:r>
              <a:rPr lang="en-US" sz="1200" dirty="0" err="1">
                <a:solidFill>
                  <a:srgbClr val="0070C0"/>
                </a:solidFill>
              </a:rPr>
              <a:t>dgtp</a:t>
            </a:r>
            <a:r>
              <a:rPr lang="en-US" sz="1200" dirty="0">
                <a:solidFill>
                  <a:srgbClr val="0070C0"/>
                </a:solidFill>
              </a:rPr>
              <a:t>[c] + 0.02617 </a:t>
            </a:r>
            <a:r>
              <a:rPr lang="en-US" sz="1200" dirty="0" err="1">
                <a:solidFill>
                  <a:srgbClr val="0070C0"/>
                </a:solidFill>
              </a:rPr>
              <a:t>dttp</a:t>
            </a:r>
            <a:r>
              <a:rPr lang="en-US" sz="1200" dirty="0">
                <a:solidFill>
                  <a:srgbClr val="0070C0"/>
                </a:solidFill>
              </a:rPr>
              <a:t>[c] + 0.000223 fad[c] + 0.007106 fe2[c] + 0.007106 fe3[c] + 0.2632 </a:t>
            </a:r>
            <a:r>
              <a:rPr lang="en-US" sz="1200" dirty="0" err="1">
                <a:solidFill>
                  <a:srgbClr val="0070C0"/>
                </a:solidFill>
              </a:rPr>
              <a:t>gln</a:t>
            </a:r>
            <a:r>
              <a:rPr lang="en-US" sz="1200" dirty="0">
                <a:solidFill>
                  <a:srgbClr val="0070C0"/>
                </a:solidFill>
              </a:rPr>
              <a:t>-L[c] + 0.2632 </a:t>
            </a:r>
            <a:r>
              <a:rPr lang="en-US" sz="1200" dirty="0" err="1">
                <a:solidFill>
                  <a:srgbClr val="0070C0"/>
                </a:solidFill>
              </a:rPr>
              <a:t>glu</a:t>
            </a:r>
            <a:r>
              <a:rPr lang="en-US" sz="1200" dirty="0">
                <a:solidFill>
                  <a:srgbClr val="0070C0"/>
                </a:solidFill>
              </a:rPr>
              <a:t>-L[c] + 0.6126 </a:t>
            </a:r>
            <a:r>
              <a:rPr lang="en-US" sz="1200" dirty="0" err="1">
                <a:solidFill>
                  <a:srgbClr val="0070C0"/>
                </a:solidFill>
              </a:rPr>
              <a:t>gly</a:t>
            </a:r>
            <a:r>
              <a:rPr lang="en-US" sz="1200" dirty="0">
                <a:solidFill>
                  <a:srgbClr val="0070C0"/>
                </a:solidFill>
              </a:rPr>
              <a:t>[c] + 0.2151 </a:t>
            </a:r>
            <a:r>
              <a:rPr lang="en-US" sz="1200" dirty="0" err="1">
                <a:solidFill>
                  <a:srgbClr val="0070C0"/>
                </a:solidFill>
              </a:rPr>
              <a:t>gtp</a:t>
            </a:r>
            <a:r>
              <a:rPr lang="en-US" sz="1200" dirty="0">
                <a:solidFill>
                  <a:srgbClr val="0070C0"/>
                </a:solidFill>
              </a:rPr>
              <a:t>[c] + 54.462 h2o[c] + 0.09474 his-L[c] + 0.2905 </a:t>
            </a:r>
            <a:r>
              <a:rPr lang="en-US" sz="1200" dirty="0" err="1">
                <a:solidFill>
                  <a:srgbClr val="0070C0"/>
                </a:solidFill>
              </a:rPr>
              <a:t>ile</a:t>
            </a:r>
            <a:r>
              <a:rPr lang="en-US" sz="1200" dirty="0">
                <a:solidFill>
                  <a:srgbClr val="0070C0"/>
                </a:solidFill>
              </a:rPr>
              <a:t>-L[c] + 0.1776 k[c] + 0.01945 kdo2lipid4[e] + 0.4505 leu-L[c] + 0.3432 </a:t>
            </a:r>
            <a:r>
              <a:rPr lang="en-US" sz="1200" dirty="0" err="1">
                <a:solidFill>
                  <a:srgbClr val="0070C0"/>
                </a:solidFill>
              </a:rPr>
              <a:t>lys</a:t>
            </a:r>
            <a:r>
              <a:rPr lang="en-US" sz="1200" dirty="0">
                <a:solidFill>
                  <a:srgbClr val="0070C0"/>
                </a:solidFill>
              </a:rPr>
              <a:t>-L[c] + 0.1537 met-L[c] + 0.007895 mg2[c] + 0.000223 </a:t>
            </a:r>
            <a:r>
              <a:rPr lang="en-US" sz="1200" dirty="0" err="1">
                <a:solidFill>
                  <a:srgbClr val="0070C0"/>
                </a:solidFill>
              </a:rPr>
              <a:t>mlthf</a:t>
            </a:r>
            <a:r>
              <a:rPr lang="en-US" sz="1200" dirty="0">
                <a:solidFill>
                  <a:srgbClr val="0070C0"/>
                </a:solidFill>
              </a:rPr>
              <a:t>[c] + 0.003158 mn2[c] + 0.003158 </a:t>
            </a:r>
            <a:r>
              <a:rPr lang="en-US" sz="1200" dirty="0" err="1">
                <a:solidFill>
                  <a:srgbClr val="0070C0"/>
                </a:solidFill>
              </a:rPr>
              <a:t>mobd</a:t>
            </a:r>
            <a:r>
              <a:rPr lang="en-US" sz="1200" dirty="0">
                <a:solidFill>
                  <a:srgbClr val="0070C0"/>
                </a:solidFill>
              </a:rPr>
              <a:t>[c] + 0.01389 murein5px4p[p] + 0.001831 </a:t>
            </a:r>
            <a:r>
              <a:rPr lang="en-US" sz="1200" dirty="0" err="1">
                <a:solidFill>
                  <a:srgbClr val="0070C0"/>
                </a:solidFill>
              </a:rPr>
              <a:t>nad</a:t>
            </a:r>
            <a:r>
              <a:rPr lang="en-US" sz="1200" dirty="0">
                <a:solidFill>
                  <a:srgbClr val="0070C0"/>
                </a:solidFill>
              </a:rPr>
              <a:t>[c] + 0.000447 </a:t>
            </a:r>
            <a:r>
              <a:rPr lang="en-US" sz="1200" dirty="0" err="1">
                <a:solidFill>
                  <a:srgbClr val="0070C0"/>
                </a:solidFill>
              </a:rPr>
              <a:t>nadp</a:t>
            </a:r>
            <a:r>
              <a:rPr lang="en-US" sz="1200" dirty="0">
                <a:solidFill>
                  <a:srgbClr val="0070C0"/>
                </a:solidFill>
              </a:rPr>
              <a:t>[c] + 0.011843 nh4[c] + 0.02233 pe160[c] + 0.04148 pe160[p] + 0.02632 pe161[c] + 0.04889 pe161[p] + 0.1759 </a:t>
            </a:r>
            <a:r>
              <a:rPr lang="en-US" sz="1200" dirty="0" err="1">
                <a:solidFill>
                  <a:srgbClr val="0070C0"/>
                </a:solidFill>
              </a:rPr>
              <a:t>phe</a:t>
            </a:r>
            <a:r>
              <a:rPr lang="en-US" sz="1200" dirty="0">
                <a:solidFill>
                  <a:srgbClr val="0070C0"/>
                </a:solidFill>
              </a:rPr>
              <a:t>-L[c] + 0.000223 </a:t>
            </a:r>
            <a:r>
              <a:rPr lang="en-US" sz="1200" dirty="0" err="1">
                <a:solidFill>
                  <a:srgbClr val="0070C0"/>
                </a:solidFill>
              </a:rPr>
              <a:t>pheme</a:t>
            </a:r>
            <a:r>
              <a:rPr lang="en-US" sz="1200" dirty="0">
                <a:solidFill>
                  <a:srgbClr val="0070C0"/>
                </a:solidFill>
              </a:rPr>
              <a:t>[c] + 0.2211 pro-L[c] + 0.000223 pydx5p[c] + 0.000223 </a:t>
            </a:r>
            <a:r>
              <a:rPr lang="en-US" sz="1200" dirty="0" err="1">
                <a:solidFill>
                  <a:srgbClr val="0070C0"/>
                </a:solidFill>
              </a:rPr>
              <a:t>ribflv</a:t>
            </a:r>
            <a:r>
              <a:rPr lang="en-US" sz="1200" dirty="0">
                <a:solidFill>
                  <a:srgbClr val="0070C0"/>
                </a:solidFill>
              </a:rPr>
              <a:t>[c] + 0.2158 ser-L[c] + 0.000223 </a:t>
            </a:r>
            <a:r>
              <a:rPr lang="en-US" sz="1200" dirty="0" err="1">
                <a:solidFill>
                  <a:srgbClr val="0070C0"/>
                </a:solidFill>
              </a:rPr>
              <a:t>sheme</a:t>
            </a:r>
            <a:r>
              <a:rPr lang="en-US" sz="1200" dirty="0">
                <a:solidFill>
                  <a:srgbClr val="0070C0"/>
                </a:solidFill>
              </a:rPr>
              <a:t>[c] + 0.003948 so4[c] + 0.000223 </a:t>
            </a:r>
            <a:r>
              <a:rPr lang="en-US" sz="1200" dirty="0" err="1">
                <a:solidFill>
                  <a:srgbClr val="0070C0"/>
                </a:solidFill>
              </a:rPr>
              <a:t>thf</a:t>
            </a:r>
            <a:r>
              <a:rPr lang="en-US" sz="1200" dirty="0">
                <a:solidFill>
                  <a:srgbClr val="0070C0"/>
                </a:solidFill>
              </a:rPr>
              <a:t>[c] + 0.000223 </a:t>
            </a:r>
            <a:r>
              <a:rPr lang="en-US" sz="1200" dirty="0" err="1">
                <a:solidFill>
                  <a:srgbClr val="0070C0"/>
                </a:solidFill>
              </a:rPr>
              <a:t>thmpp</a:t>
            </a:r>
            <a:r>
              <a:rPr lang="en-US" sz="1200" dirty="0">
                <a:solidFill>
                  <a:srgbClr val="0070C0"/>
                </a:solidFill>
              </a:rPr>
              <a:t>[c] + 0.2537 </a:t>
            </a:r>
            <a:r>
              <a:rPr lang="en-US" sz="1200" dirty="0" err="1">
                <a:solidFill>
                  <a:srgbClr val="0070C0"/>
                </a:solidFill>
              </a:rPr>
              <a:t>thr</a:t>
            </a:r>
            <a:r>
              <a:rPr lang="en-US" sz="1200" dirty="0">
                <a:solidFill>
                  <a:srgbClr val="0070C0"/>
                </a:solidFill>
              </a:rPr>
              <a:t>-L[c] + 0.05684 </a:t>
            </a:r>
            <a:r>
              <a:rPr lang="en-US" sz="1200" dirty="0" err="1">
                <a:solidFill>
                  <a:srgbClr val="0070C0"/>
                </a:solidFill>
              </a:rPr>
              <a:t>trp</a:t>
            </a:r>
            <a:r>
              <a:rPr lang="en-US" sz="1200" dirty="0">
                <a:solidFill>
                  <a:srgbClr val="0070C0"/>
                </a:solidFill>
              </a:rPr>
              <a:t>-L[c] + 0.1379 </a:t>
            </a:r>
            <a:r>
              <a:rPr lang="en-US" sz="1200" dirty="0" err="1">
                <a:solidFill>
                  <a:srgbClr val="0070C0"/>
                </a:solidFill>
              </a:rPr>
              <a:t>tyr</a:t>
            </a:r>
            <a:r>
              <a:rPr lang="en-US" sz="1200" dirty="0">
                <a:solidFill>
                  <a:srgbClr val="0070C0"/>
                </a:solidFill>
              </a:rPr>
              <a:t>-L[c] + 5.5e-005 </a:t>
            </a:r>
            <a:r>
              <a:rPr lang="en-US" sz="1200" dirty="0" err="1">
                <a:solidFill>
                  <a:srgbClr val="0070C0"/>
                </a:solidFill>
              </a:rPr>
              <a:t>udcpdp</a:t>
            </a:r>
            <a:r>
              <a:rPr lang="en-US" sz="1200" dirty="0">
                <a:solidFill>
                  <a:srgbClr val="0070C0"/>
                </a:solidFill>
              </a:rPr>
              <a:t>[c] + 0.1441 </a:t>
            </a:r>
            <a:r>
              <a:rPr lang="en-US" sz="1200" dirty="0" err="1">
                <a:solidFill>
                  <a:srgbClr val="0070C0"/>
                </a:solidFill>
              </a:rPr>
              <a:t>utp</a:t>
            </a:r>
            <a:r>
              <a:rPr lang="en-US" sz="1200" dirty="0">
                <a:solidFill>
                  <a:srgbClr val="0070C0"/>
                </a:solidFill>
              </a:rPr>
              <a:t>[c] + 0.4232 </a:t>
            </a:r>
            <a:r>
              <a:rPr lang="en-US" sz="1200" dirty="0" err="1">
                <a:solidFill>
                  <a:srgbClr val="0070C0"/>
                </a:solidFill>
              </a:rPr>
              <a:t>val</a:t>
            </a:r>
            <a:r>
              <a:rPr lang="en-US" sz="1200" dirty="0">
                <a:solidFill>
                  <a:srgbClr val="0070C0"/>
                </a:solidFill>
              </a:rPr>
              <a:t>-L[c] + 0.003158 zn2[c]  </a:t>
            </a:r>
            <a:r>
              <a:rPr lang="en-US" sz="1200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sz="1200" dirty="0">
                <a:solidFill>
                  <a:srgbClr val="0070C0"/>
                </a:solidFill>
              </a:rPr>
              <a:t> 59.81 </a:t>
            </a:r>
            <a:r>
              <a:rPr lang="en-US" sz="1200" dirty="0" err="1">
                <a:solidFill>
                  <a:srgbClr val="0070C0"/>
                </a:solidFill>
              </a:rPr>
              <a:t>adp</a:t>
            </a:r>
            <a:r>
              <a:rPr lang="en-US" sz="1200" dirty="0">
                <a:solidFill>
                  <a:srgbClr val="0070C0"/>
                </a:solidFill>
              </a:rPr>
              <a:t>[c] + 59.81 h[c] + 59.806 pi[c] + 0.7739 </a:t>
            </a:r>
            <a:r>
              <a:rPr lang="en-US" sz="1200" dirty="0" err="1">
                <a:solidFill>
                  <a:srgbClr val="0070C0"/>
                </a:solidFill>
              </a:rPr>
              <a:t>ppi</a:t>
            </a:r>
            <a:r>
              <a:rPr lang="en-US" sz="1200" dirty="0">
                <a:solidFill>
                  <a:srgbClr val="0070C0"/>
                </a:solidFill>
              </a:rPr>
              <a:t>[c]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A3CA4-8186-452E-BBEA-34D93C7861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CC4058-959B-4B92-AD24-22EAD8F8A70A}" type="slidenum">
              <a:rPr lang="de-CH" altLang="de-DE" smtClean="0"/>
              <a:pPr>
                <a:defRPr/>
              </a:pPr>
              <a:t>17</a:t>
            </a:fld>
            <a:endParaRPr lang="de-CH" altLang="de-DE" dirty="0"/>
          </a:p>
        </p:txBody>
      </p:sp>
    </p:spTree>
    <p:extLst>
      <p:ext uri="{BB962C8B-B14F-4D97-AF65-F5344CB8AC3E}">
        <p14:creationId xmlns:p14="http://schemas.microsoft.com/office/powerpoint/2010/main" val="36311339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7A6442B-4DCB-4012-B73B-34B4A8FF8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/>
              <a:t>Content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48ACC3-5E4D-4530-8039-C35F94C0AC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23088" y="6335713"/>
            <a:ext cx="2133600" cy="476250"/>
          </a:xfrm>
        </p:spPr>
        <p:txBody>
          <a:bodyPr/>
          <a:lstStyle/>
          <a:p>
            <a:pPr>
              <a:defRPr/>
            </a:pPr>
            <a:fld id="{68CC4058-959B-4B92-AD24-22EAD8F8A70A}" type="slidenum">
              <a:rPr lang="de-CH" altLang="de-DE" smtClean="0"/>
              <a:pPr>
                <a:defRPr/>
              </a:pPr>
              <a:t>18</a:t>
            </a:fld>
            <a:endParaRPr lang="de-CH" altLang="de-DE" dirty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62E710C5-3C3B-41D8-B7C0-6BCAAF4C7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093" y="1708321"/>
            <a:ext cx="2552700" cy="1143317"/>
          </a:xfrm>
          <a:prstGeom prst="homePlate">
            <a:avLst>
              <a:gd name="adj" fmla="val 46207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Genome-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scale</a:t>
            </a: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 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models</a:t>
            </a:r>
            <a:endParaRPr lang="en-US" altLang="de-DE" dirty="0">
              <a:solidFill>
                <a:srgbClr val="FFFF00"/>
              </a:solidFill>
              <a:latin typeface="Verdana" panose="020B0604030504040204" pitchFamily="34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7FDD83E-86E3-4BBC-80E7-8FC544826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6547" y="2115306"/>
            <a:ext cx="47053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de-DE" altLang="de-DE" dirty="0" err="1">
                <a:latin typeface="Verdana" panose="020B0604030504040204" pitchFamily="34" charset="0"/>
              </a:rPr>
              <a:t>Structure</a:t>
            </a:r>
            <a:endParaRPr lang="en-US" altLang="de-DE" dirty="0">
              <a:latin typeface="Verdana" panose="020B0604030504040204" pitchFamily="34" charset="0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62E710C5-3C3B-41D8-B7C0-6BCAAF4C7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093" y="3573366"/>
            <a:ext cx="2552700" cy="1143317"/>
          </a:xfrm>
          <a:prstGeom prst="homePlate">
            <a:avLst>
              <a:gd name="adj" fmla="val 46207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Hands on 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tutorial</a:t>
            </a:r>
            <a:endParaRPr lang="en-US" altLang="de-DE" dirty="0">
              <a:solidFill>
                <a:srgbClr val="FFFF00"/>
              </a:solidFill>
              <a:latin typeface="Verdana" panose="020B0604030504040204" pitchFamily="34" charset="0"/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F7FDD83E-86E3-4BBC-80E7-8FC544826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046" y="3980351"/>
            <a:ext cx="47053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de-DE" altLang="de-DE" dirty="0">
                <a:latin typeface="Verdana" panose="020B0604030504040204" pitchFamily="34" charset="0"/>
              </a:rPr>
              <a:t>FBA </a:t>
            </a:r>
            <a:r>
              <a:rPr lang="de-DE" altLang="de-DE" dirty="0" err="1">
                <a:latin typeface="Verdana" panose="020B0604030504040204" pitchFamily="34" charset="0"/>
              </a:rPr>
              <a:t>with</a:t>
            </a:r>
            <a:r>
              <a:rPr lang="de-DE" altLang="de-DE" dirty="0">
                <a:latin typeface="Verdana" panose="020B0604030504040204" pitchFamily="34" charset="0"/>
              </a:rPr>
              <a:t> </a:t>
            </a:r>
            <a:r>
              <a:rPr lang="de-DE" altLang="de-DE" dirty="0" err="1">
                <a:latin typeface="Verdana" panose="020B0604030504040204" pitchFamily="34" charset="0"/>
              </a:rPr>
              <a:t>Jupyter</a:t>
            </a:r>
            <a:r>
              <a:rPr lang="de-DE" altLang="de-DE" dirty="0">
                <a:latin typeface="Verdana" panose="020B0604030504040204" pitchFamily="34" charset="0"/>
              </a:rPr>
              <a:t> Notebooks</a:t>
            </a:r>
            <a:endParaRPr lang="en-US" altLang="de-DE" dirty="0">
              <a:solidFill>
                <a:srgbClr val="0067A6"/>
              </a:solidFill>
              <a:latin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45952" y="1143498"/>
            <a:ext cx="8179266" cy="2323750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67439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914C-A90F-7FE4-42D4-1FC3727F2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259807"/>
            <a:ext cx="8221436" cy="1226684"/>
          </a:xfrm>
        </p:spPr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BioLabSim.nrw</a:t>
            </a:r>
            <a:r>
              <a:rPr lang="en-US" dirty="0">
                <a:latin typeface="Calibri"/>
                <a:cs typeface="Calibri"/>
              </a:rPr>
              <a:t> members at:</a:t>
            </a:r>
            <a:endParaRPr lang="en-US" dirty="0"/>
          </a:p>
          <a:p>
            <a:r>
              <a:rPr lang="en-US" dirty="0">
                <a:latin typeface="Calibri"/>
                <a:cs typeface="Calibri"/>
              </a:rPr>
              <a:t>https://git.rwth-aachen.de/ulf.liebal/biolabsim/-/blob/master/AUTHORS.md</a:t>
            </a:r>
            <a:endParaRPr lang="en-US" dirty="0"/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Main authors: Dr. Ulf Liebal, Prof. Dr. Lars Blank</a:t>
            </a:r>
          </a:p>
          <a:p>
            <a:r>
              <a:rPr lang="en-US" dirty="0">
                <a:latin typeface="Calibri"/>
                <a:cs typeface="Calibri"/>
              </a:rPr>
              <a:t>The construction of slides was supported by Dr. Birgitta Ebert.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66D86-91F4-0D6C-0DD5-FEDD4A7BC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19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37B7B985-1BC9-8694-B83F-FCFFBA109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43" y="5658448"/>
            <a:ext cx="2057399" cy="72491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D0EA3E-E8C5-4A72-CA85-B1F20E4E11CE}"/>
              </a:ext>
            </a:extLst>
          </p:cNvPr>
          <p:cNvSpPr txBox="1">
            <a:spLocks/>
          </p:cNvSpPr>
          <p:nvPr/>
        </p:nvSpPr>
        <p:spPr bwMode="auto">
          <a:xfrm>
            <a:off x="457201" y="4375042"/>
            <a:ext cx="8221436" cy="122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r>
              <a:rPr lang="en-US" sz="1800" kern="0" dirty="0">
                <a:latin typeface="Calibri"/>
                <a:cs typeface="Calibri"/>
              </a:rPr>
              <a:t>All material in this lecture is free to use, adapt and distribute according to CC BY 4.0 citing:</a:t>
            </a:r>
            <a:endParaRPr lang="en-US" sz="1800" dirty="0"/>
          </a:p>
          <a:p>
            <a:r>
              <a:rPr lang="en-US" sz="1800" kern="0" dirty="0">
                <a:latin typeface="Calibri"/>
                <a:cs typeface="Calibri"/>
              </a:rPr>
              <a:t>Ulf Liebal, </a:t>
            </a:r>
            <a:r>
              <a:rPr lang="en-US" sz="1800" kern="0" dirty="0" err="1">
                <a:latin typeface="Calibri"/>
                <a:cs typeface="Calibri"/>
              </a:rPr>
              <a:t>BioLabSim.nrw</a:t>
            </a:r>
            <a:r>
              <a:rPr lang="en-US" sz="1800" kern="0" dirty="0">
                <a:latin typeface="Calibri"/>
                <a:cs typeface="Calibri"/>
              </a:rPr>
              <a:t> consortium, </a:t>
            </a:r>
            <a:r>
              <a:rPr lang="en-US" sz="1800" kern="0" dirty="0" err="1">
                <a:latin typeface="Calibri"/>
                <a:cs typeface="Calibri"/>
              </a:rPr>
              <a:t>GenScaleSim</a:t>
            </a:r>
            <a:r>
              <a:rPr lang="en-US" sz="1800" kern="0" dirty="0">
                <a:latin typeface="Calibri"/>
                <a:cs typeface="Calibri"/>
              </a:rPr>
              <a:t> Lecture, 2024, https://git.rwth-aachen.de/ulf.liebal/biolabsim</a:t>
            </a:r>
            <a:endParaRPr lang="en-US" sz="18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ECD1D5-E851-3E2B-EB9B-F3F7C9C4E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114300"/>
            <a:ext cx="6408738" cy="576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de-DE" sz="2800" dirty="0">
                <a:solidFill>
                  <a:srgbClr val="0070C0"/>
                </a:solidFill>
                <a:latin typeface="Arial"/>
                <a:cs typeface="Arial"/>
              </a:rPr>
              <a:t>Authors and License</a:t>
            </a:r>
          </a:p>
        </p:txBody>
      </p:sp>
    </p:spTree>
    <p:extLst>
      <p:ext uri="{BB962C8B-B14F-4D97-AF65-F5344CB8AC3E}">
        <p14:creationId xmlns:p14="http://schemas.microsoft.com/office/powerpoint/2010/main" val="3007120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7A6442B-4DCB-4012-B73B-34B4A8FF8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/>
              <a:t>Content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48ACC3-5E4D-4530-8039-C35F94C0AC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23088" y="6335713"/>
            <a:ext cx="2133600" cy="476250"/>
          </a:xfrm>
        </p:spPr>
        <p:txBody>
          <a:bodyPr/>
          <a:lstStyle/>
          <a:p>
            <a:pPr>
              <a:defRPr/>
            </a:pPr>
            <a:fld id="{68CC4058-959B-4B92-AD24-22EAD8F8A70A}" type="slidenum">
              <a:rPr lang="de-CH" altLang="de-DE" smtClean="0"/>
              <a:pPr>
                <a:defRPr/>
              </a:pPr>
              <a:t>2</a:t>
            </a:fld>
            <a:endParaRPr lang="de-CH" altLang="de-DE" dirty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62E710C5-3C3B-41D8-B7C0-6BCAAF4C7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59" y="1708321"/>
            <a:ext cx="2552700" cy="1143317"/>
          </a:xfrm>
          <a:prstGeom prst="homePlate">
            <a:avLst>
              <a:gd name="adj" fmla="val 46207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Genome-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scale</a:t>
            </a: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 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models</a:t>
            </a:r>
            <a:endParaRPr lang="en-US" altLang="de-DE" dirty="0">
              <a:solidFill>
                <a:srgbClr val="FFFF00"/>
              </a:solidFill>
              <a:latin typeface="Verdana" panose="020B0604030504040204" pitchFamily="34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7FDD83E-86E3-4BBC-80E7-8FC544826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046" y="2115306"/>
            <a:ext cx="47053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de-DE" altLang="de-DE" dirty="0" err="1">
                <a:latin typeface="Verdana" panose="020B0604030504040204" pitchFamily="34" charset="0"/>
              </a:rPr>
              <a:t>Structure</a:t>
            </a:r>
            <a:endParaRPr lang="en-US" altLang="de-DE" dirty="0">
              <a:latin typeface="Verdana" panose="020B0604030504040204" pitchFamily="34" charset="0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62E710C5-3C3B-41D8-B7C0-6BCAAF4C7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59" y="3573366"/>
            <a:ext cx="2552700" cy="1143317"/>
          </a:xfrm>
          <a:prstGeom prst="homePlate">
            <a:avLst>
              <a:gd name="adj" fmla="val 46207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Hands on 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tutorial</a:t>
            </a:r>
            <a:endParaRPr lang="en-US" altLang="de-DE" dirty="0">
              <a:solidFill>
                <a:srgbClr val="FFFF00"/>
              </a:solidFill>
              <a:latin typeface="Verdana" panose="020B0604030504040204" pitchFamily="34" charset="0"/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F7FDD83E-86E3-4BBC-80E7-8FC544826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046" y="3980351"/>
            <a:ext cx="47053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de-DE" altLang="de-DE" dirty="0">
                <a:latin typeface="Verdana" panose="020B0604030504040204" pitchFamily="34" charset="0"/>
              </a:rPr>
              <a:t>FBA </a:t>
            </a:r>
            <a:r>
              <a:rPr lang="de-DE" altLang="de-DE" dirty="0" err="1">
                <a:latin typeface="Verdana" panose="020B0604030504040204" pitchFamily="34" charset="0"/>
              </a:rPr>
              <a:t>with</a:t>
            </a:r>
            <a:r>
              <a:rPr lang="de-DE" altLang="de-DE" dirty="0">
                <a:latin typeface="Verdana" panose="020B0604030504040204" pitchFamily="34" charset="0"/>
              </a:rPr>
              <a:t> </a:t>
            </a:r>
            <a:r>
              <a:rPr lang="de-DE" altLang="de-DE" dirty="0" err="1">
                <a:latin typeface="Verdana" panose="020B0604030504040204" pitchFamily="34" charset="0"/>
              </a:rPr>
              <a:t>Jupyter</a:t>
            </a:r>
            <a:r>
              <a:rPr lang="de-DE" altLang="de-DE" dirty="0">
                <a:latin typeface="Verdana" panose="020B0604030504040204" pitchFamily="34" charset="0"/>
              </a:rPr>
              <a:t> Notebooks</a:t>
            </a:r>
            <a:endParaRPr lang="en-US" altLang="de-DE" dirty="0">
              <a:solidFill>
                <a:srgbClr val="0067A6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316" y="2657818"/>
            <a:ext cx="1977536" cy="2310506"/>
            <a:chOff x="508421" y="2400757"/>
            <a:chExt cx="2636714" cy="308067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1D04AE5-5B29-F0F6-9313-180C3C8B7287}"/>
                </a:ext>
              </a:extLst>
            </p:cNvPr>
            <p:cNvSpPr txBox="1">
              <a:spLocks/>
            </p:cNvSpPr>
            <p:nvPr/>
          </p:nvSpPr>
          <p:spPr>
            <a:xfrm>
              <a:off x="508421" y="2400757"/>
              <a:ext cx="2636714" cy="1323439"/>
            </a:xfrm>
            <a:prstGeom prst="rect">
              <a:avLst/>
            </a:prstGeom>
          </p:spPr>
          <p:txBody>
            <a:bodyPr vert="horz"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1005E"/>
                </a:buClr>
              </a:pPr>
              <a:r>
                <a:rPr lang="en-US" sz="1500">
                  <a:ea typeface="Calibri"/>
                  <a:cs typeface="Calibri"/>
                </a:rPr>
                <a:t>You can name the key component of a genome scale metabolic network.</a:t>
              </a:r>
              <a:endParaRPr lang="en-US" sz="1500" dirty="0">
                <a:ea typeface="Calibri"/>
                <a:cs typeface="Calibri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623359-00D0-9034-4939-332A195F0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4266" y="4101357"/>
              <a:ext cx="1605023" cy="1380075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3372878" y="2728009"/>
            <a:ext cx="2512610" cy="1657055"/>
            <a:chOff x="4497170" y="2494346"/>
            <a:chExt cx="3350147" cy="2209406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EDBDDC93-5D61-3202-1D9A-080E5F0CDD6E}"/>
                </a:ext>
              </a:extLst>
            </p:cNvPr>
            <p:cNvSpPr txBox="1">
              <a:spLocks/>
            </p:cNvSpPr>
            <p:nvPr/>
          </p:nvSpPr>
          <p:spPr>
            <a:xfrm>
              <a:off x="4497170" y="2494346"/>
              <a:ext cx="3310400" cy="1015662"/>
            </a:xfrm>
            <a:prstGeom prst="rect">
              <a:avLst/>
            </a:prstGeom>
          </p:spPr>
          <p:txBody>
            <a:bodyPr vert="horz"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1005E"/>
                </a:buClr>
              </a:pPr>
              <a:r>
                <a:rPr lang="en-US" sz="1500">
                  <a:cs typeface="Calibri"/>
                </a:rPr>
                <a:t>You can convert chemical reaction notation into stoichiometric matrices.</a:t>
              </a:r>
              <a:endParaRPr lang="en-US" sz="1500" dirty="0">
                <a:ea typeface="Calibri"/>
                <a:cs typeface="Calibri"/>
              </a:endParaRPr>
            </a:p>
          </p:txBody>
        </p:sp>
        <p:sp>
          <p:nvSpPr>
            <p:cNvPr id="2" name="Content Placeholder 2">
              <a:extLst>
                <a:ext uri="{FF2B5EF4-FFF2-40B4-BE49-F238E27FC236}">
                  <a16:creationId xmlns:a16="http://schemas.microsoft.com/office/drawing/2014/main" id="{C6FB2B53-A3C7-986E-A505-4D5060EB488F}"/>
                </a:ext>
              </a:extLst>
            </p:cNvPr>
            <p:cNvSpPr txBox="1">
              <a:spLocks/>
            </p:cNvSpPr>
            <p:nvPr/>
          </p:nvSpPr>
          <p:spPr>
            <a:xfrm>
              <a:off x="4497170" y="4303389"/>
              <a:ext cx="3350147" cy="400363"/>
            </a:xfrm>
            <a:prstGeom prst="rect">
              <a:avLst/>
            </a:prstGeom>
          </p:spPr>
          <p:txBody>
            <a:bodyPr vert="horz" lIns="68580" tIns="34290" rIns="68580" bIns="3429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1005E"/>
                </a:buClr>
              </a:pPr>
              <a:r>
                <a:rPr lang="en-US" dirty="0" err="1">
                  <a:cs typeface="Calibri"/>
                </a:rPr>
                <a:t>Glc</a:t>
              </a:r>
              <a:r>
                <a:rPr lang="en-US" dirty="0">
                  <a:cs typeface="Calibri"/>
                </a:rPr>
                <a:t> + ATP -&gt; Glc6P + ADP</a:t>
              </a:r>
              <a:endParaRPr lang="en-US" dirty="0">
                <a:ea typeface="Calibri"/>
                <a:cs typeface="Calibri"/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86695" y="2656705"/>
            <a:ext cx="2429248" cy="1889915"/>
            <a:chOff x="8782259" y="2399273"/>
            <a:chExt cx="3238997" cy="2519886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E3DA709C-E156-C557-78A1-F8DE6A06C5CF}"/>
                </a:ext>
              </a:extLst>
            </p:cNvPr>
            <p:cNvSpPr txBox="1">
              <a:spLocks/>
            </p:cNvSpPr>
            <p:nvPr/>
          </p:nvSpPr>
          <p:spPr>
            <a:xfrm>
              <a:off x="8782259" y="2399273"/>
              <a:ext cx="3238997" cy="1324923"/>
            </a:xfrm>
            <a:prstGeom prst="rect">
              <a:avLst/>
            </a:prstGeom>
          </p:spPr>
          <p:txBody>
            <a:bodyPr vert="horz" lIns="68580" tIns="34290" rIns="68580" bIns="34290" rtlCol="0" anchor="t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1005E"/>
                </a:buClr>
              </a:pPr>
              <a:r>
                <a:rPr lang="en-US" sz="1500">
                  <a:ea typeface="Calibri"/>
                  <a:cs typeface="Calibri"/>
                </a:rPr>
                <a:t>You can name the fundamental assumptions of constraint based model simulations.</a:t>
              </a:r>
              <a:endParaRPr lang="en-US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9398795" y="4217942"/>
                  <a:ext cx="1041995" cy="7012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𝑑𝑋</m:t>
                            </m:r>
                          </m:num>
                          <m:den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de-DE" sz="180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8795" y="4217942"/>
                  <a:ext cx="1041995" cy="7012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D7A6442B-4DCB-4012-B73B-34B4A8FF8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3050" y="114300"/>
            <a:ext cx="6408738" cy="576263"/>
          </a:xfrm>
        </p:spPr>
        <p:txBody>
          <a:bodyPr/>
          <a:lstStyle/>
          <a:p>
            <a:pPr eaLnBrk="1" hangingPunct="1"/>
            <a:r>
              <a:rPr lang="en-US" altLang="de-DE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9730068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Modeling and Simulation in Biotechnologie?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" y="1031149"/>
            <a:ext cx="5648826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>
                <a:latin typeface="Arial"/>
                <a:cs typeface="Arial"/>
              </a:rPr>
              <a:t>High </a:t>
            </a:r>
            <a:r>
              <a:rPr lang="de-DE" sz="1500" dirty="0" err="1">
                <a:latin typeface="Arial"/>
                <a:cs typeface="Arial"/>
              </a:rPr>
              <a:t>throughput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sequencing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is</a:t>
            </a:r>
            <a:r>
              <a:rPr lang="de-DE" sz="1500" dirty="0">
                <a:latin typeface="Arial"/>
                <a:cs typeface="Arial"/>
              </a:rPr>
              <a:t> rapid and </a:t>
            </a:r>
            <a:r>
              <a:rPr lang="de-DE" sz="1500" dirty="0" err="1">
                <a:latin typeface="Arial"/>
                <a:cs typeface="Arial"/>
              </a:rPr>
              <a:t>cheap</a:t>
            </a:r>
            <a:r>
              <a:rPr lang="de-DE" sz="1500" dirty="0">
                <a:latin typeface="Arial"/>
                <a:cs typeface="Arial"/>
              </a:rPr>
              <a:t>.</a:t>
            </a:r>
            <a:endParaRPr lang="en-US" dirty="0"/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>
                <a:latin typeface="Arial"/>
                <a:cs typeface="Arial"/>
              </a:rPr>
              <a:t>Genome </a:t>
            </a:r>
            <a:r>
              <a:rPr lang="de-DE" sz="1500" dirty="0" err="1">
                <a:latin typeface="Arial"/>
                <a:cs typeface="Arial"/>
              </a:rPr>
              <a:t>sequencing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catalogues</a:t>
            </a:r>
            <a:r>
              <a:rPr lang="de-DE" sz="1500" dirty="0">
                <a:latin typeface="Arial"/>
                <a:cs typeface="Arial"/>
              </a:rPr>
              <a:t> a large </a:t>
            </a:r>
            <a:r>
              <a:rPr lang="de-DE" sz="1500" dirty="0" err="1">
                <a:latin typeface="Arial"/>
                <a:cs typeface="Arial"/>
              </a:rPr>
              <a:t>part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of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the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enzymatic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composition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of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microorganisms</a:t>
            </a:r>
            <a:r>
              <a:rPr lang="de-DE" sz="1500" dirty="0">
                <a:latin typeface="Arial"/>
                <a:cs typeface="Arial"/>
              </a:rPr>
              <a:t>.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4967205" y="3743344"/>
            <a:ext cx="307933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500" dirty="0">
                <a:latin typeface="Arial"/>
                <a:cs typeface="Arial"/>
              </a:rPr>
              <a:t>Experiments </a:t>
            </a:r>
            <a:r>
              <a:rPr lang="de-DE" sz="1500" dirty="0" err="1">
                <a:latin typeface="Arial"/>
                <a:cs typeface="Arial"/>
              </a:rPr>
              <a:t>are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overall</a:t>
            </a:r>
            <a:r>
              <a:rPr lang="de-DE" sz="1500" dirty="0">
                <a:latin typeface="Arial"/>
                <a:cs typeface="Arial"/>
              </a:rPr>
              <a:t> time </a:t>
            </a:r>
            <a:r>
              <a:rPr lang="de-DE" sz="1500" dirty="0" err="1">
                <a:latin typeface="Arial"/>
                <a:cs typeface="Arial"/>
              </a:rPr>
              <a:t>consuming</a:t>
            </a:r>
            <a:r>
              <a:rPr lang="de-DE" sz="1500" dirty="0">
                <a:latin typeface="Arial"/>
                <a:cs typeface="Arial"/>
              </a:rPr>
              <a:t> and expensive and naive </a:t>
            </a:r>
            <a:r>
              <a:rPr lang="de-DE" sz="1500" dirty="0" err="1">
                <a:latin typeface="Arial"/>
                <a:cs typeface="Arial"/>
              </a:rPr>
              <a:t>functions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expectations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can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be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misleading</a:t>
            </a:r>
            <a:r>
              <a:rPr lang="de-DE" sz="1500" dirty="0">
                <a:latin typeface="Arial"/>
                <a:cs typeface="Arial"/>
              </a:rPr>
              <a:t>. </a:t>
            </a:r>
            <a:endParaRPr lang="en-US" dirty="0"/>
          </a:p>
        </p:txBody>
      </p:sp>
      <p:sp>
        <p:nvSpPr>
          <p:cNvPr id="205" name="Rectangle 204"/>
          <p:cNvSpPr/>
          <p:nvPr/>
        </p:nvSpPr>
        <p:spPr>
          <a:xfrm>
            <a:off x="351213" y="3934705"/>
            <a:ext cx="2854492" cy="7848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1500" dirty="0">
                <a:latin typeface="Arial"/>
                <a:cs typeface="Arial"/>
              </a:rPr>
              <a:t>New </a:t>
            </a:r>
            <a:r>
              <a:rPr lang="de-DE" sz="1500" dirty="0" err="1">
                <a:latin typeface="Arial"/>
                <a:cs typeface="Arial"/>
              </a:rPr>
              <a:t>metabolic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capacities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are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engineered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by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manipulating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the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enzymatic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composition</a:t>
            </a:r>
            <a:r>
              <a:rPr lang="de-DE" sz="1500" dirty="0">
                <a:latin typeface="Arial"/>
                <a:cs typeface="Arial"/>
              </a:rPr>
              <a:t>.</a:t>
            </a:r>
          </a:p>
        </p:txBody>
      </p:sp>
      <p:pic>
        <p:nvPicPr>
          <p:cNvPr id="207" name="Picture 20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428" y="874261"/>
            <a:ext cx="2285752" cy="1526882"/>
          </a:xfrm>
          <a:prstGeom prst="rect">
            <a:avLst/>
          </a:prstGeom>
        </p:spPr>
      </p:pic>
      <p:sp>
        <p:nvSpPr>
          <p:cNvPr id="208" name="TextBox 207"/>
          <p:cNvSpPr txBox="1"/>
          <p:nvPr/>
        </p:nvSpPr>
        <p:spPr>
          <a:xfrm>
            <a:off x="2507307" y="5039588"/>
            <a:ext cx="6403806" cy="12464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500" dirty="0">
                <a:latin typeface="Arial"/>
                <a:cs typeface="Arial"/>
              </a:rPr>
              <a:t>Computer </a:t>
            </a:r>
            <a:r>
              <a:rPr lang="de-DE" sz="1500" dirty="0" err="1">
                <a:latin typeface="Arial"/>
                <a:cs typeface="Arial"/>
              </a:rPr>
              <a:t>based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simulation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of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metabolism</a:t>
            </a:r>
            <a:r>
              <a:rPr lang="de-DE" sz="1500" dirty="0">
                <a:latin typeface="Arial"/>
                <a:cs typeface="Arial"/>
              </a:rPr>
              <a:t>:</a:t>
            </a: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 err="1">
                <a:latin typeface="Arial"/>
                <a:cs typeface="Arial"/>
              </a:rPr>
              <a:t>Identification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of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genetic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modifications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for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efficient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target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substance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production</a:t>
            </a:r>
            <a:r>
              <a:rPr lang="de-DE" sz="1500" dirty="0">
                <a:latin typeface="Arial"/>
                <a:cs typeface="Arial"/>
              </a:rPr>
              <a:t>.</a:t>
            </a: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>
                <a:latin typeface="Arial"/>
                <a:cs typeface="Arial"/>
              </a:rPr>
              <a:t>Rapid and </a:t>
            </a:r>
            <a:r>
              <a:rPr lang="de-DE" sz="1500" dirty="0" err="1">
                <a:latin typeface="Arial"/>
                <a:cs typeface="Arial"/>
              </a:rPr>
              <a:t>cheap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hypothesis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cycles</a:t>
            </a:r>
            <a:r>
              <a:rPr lang="de-DE" sz="1500" dirty="0">
                <a:latin typeface="Arial"/>
                <a:cs typeface="Arial"/>
              </a:rPr>
              <a:t>.</a:t>
            </a: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 err="1">
                <a:latin typeface="Arial"/>
                <a:cs typeface="Arial"/>
              </a:rPr>
              <a:t>Highly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reproducible</a:t>
            </a:r>
            <a:r>
              <a:rPr lang="de-DE" sz="1500" dirty="0">
                <a:latin typeface="Arial"/>
                <a:cs typeface="Arial"/>
              </a:rPr>
              <a:t> and </a:t>
            </a:r>
            <a:r>
              <a:rPr lang="de-DE" sz="1500" dirty="0" err="1">
                <a:latin typeface="Arial"/>
                <a:cs typeface="Arial"/>
              </a:rPr>
              <a:t>automatable</a:t>
            </a:r>
            <a:r>
              <a:rPr lang="de-DE" sz="1500" dirty="0">
                <a:latin typeface="Arial"/>
                <a:cs typeface="Arial"/>
              </a:rPr>
              <a:t>.</a:t>
            </a:r>
            <a:endParaRPr lang="de-DE" dirty="0"/>
          </a:p>
        </p:txBody>
      </p:sp>
      <p:pic>
        <p:nvPicPr>
          <p:cNvPr id="209" name="Picture 2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00" y="5170053"/>
            <a:ext cx="827171" cy="985566"/>
          </a:xfrm>
          <a:prstGeom prst="rect">
            <a:avLst/>
          </a:prstGeom>
        </p:spPr>
      </p:pic>
      <p:pic>
        <p:nvPicPr>
          <p:cNvPr id="210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5" y="2616302"/>
            <a:ext cx="1954407" cy="1127042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16" y="2562077"/>
            <a:ext cx="3098292" cy="11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9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  <p:bldP spid="205" grpId="0"/>
      <p:bldP spid="20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Example: Automated strain development by Amyris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9890A-9CD9-4849-A74D-E4CA83FCAE92}"/>
              </a:ext>
            </a:extLst>
          </p:cNvPr>
          <p:cNvSpPr txBox="1"/>
          <p:nvPr/>
        </p:nvSpPr>
        <p:spPr>
          <a:xfrm>
            <a:off x="250366" y="651630"/>
            <a:ext cx="8767296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 err="1">
                <a:latin typeface="Arial"/>
                <a:cs typeface="Arial"/>
              </a:rPr>
              <a:t>Amyris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is</a:t>
            </a:r>
            <a:r>
              <a:rPr lang="de-DE" sz="1500" dirty="0">
                <a:latin typeface="Arial"/>
                <a:cs typeface="Arial"/>
              </a:rPr>
              <a:t> an innovative California-</a:t>
            </a:r>
            <a:r>
              <a:rPr lang="de-DE" sz="1500" dirty="0" err="1">
                <a:latin typeface="Arial"/>
                <a:cs typeface="Arial"/>
              </a:rPr>
              <a:t>based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biotech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company</a:t>
            </a:r>
            <a:r>
              <a:rPr lang="de-DE" sz="1500" dirty="0">
                <a:latin typeface="Arial"/>
                <a:cs typeface="Arial"/>
              </a:rPr>
              <a:t> (600 </a:t>
            </a:r>
            <a:r>
              <a:rPr lang="de-DE" sz="1500" dirty="0" err="1">
                <a:latin typeface="Arial"/>
                <a:cs typeface="Arial"/>
              </a:rPr>
              <a:t>employees</a:t>
            </a:r>
            <a:r>
              <a:rPr lang="de-DE" sz="1500" dirty="0">
                <a:latin typeface="Arial"/>
                <a:cs typeface="Arial"/>
              </a:rPr>
              <a:t>).</a:t>
            </a:r>
          </a:p>
          <a:p>
            <a:pPr marL="213995" indent="-213995">
              <a:buFont typeface="Arial,Sans-Serif" panose="020B0604020202020204" pitchFamily="34" charset="0"/>
              <a:buChar char="•"/>
            </a:pPr>
            <a:r>
              <a:rPr lang="de-DE" sz="1500" dirty="0" err="1">
                <a:latin typeface="Arial"/>
                <a:cs typeface="Arial"/>
              </a:rPr>
              <a:t>Strain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development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for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market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scale</a:t>
            </a:r>
            <a:r>
              <a:rPr lang="de-DE" sz="1500" dirty="0">
                <a:latin typeface="Arial"/>
                <a:cs typeface="Arial"/>
              </a:rPr>
              <a:t> in </a:t>
            </a:r>
            <a:r>
              <a:rPr lang="de-DE" sz="1500" dirty="0" err="1">
                <a:latin typeface="Arial"/>
                <a:cs typeface="Arial"/>
              </a:rPr>
              <a:t>tons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of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product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requires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many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steps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with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dedicated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experts</a:t>
            </a:r>
            <a:r>
              <a:rPr lang="de-DE" sz="1500" dirty="0">
                <a:latin typeface="Arial"/>
                <a:cs typeface="Arial"/>
              </a:rPr>
              <a:t>.</a:t>
            </a:r>
            <a:endParaRPr lang="en-US" sz="1500" dirty="0">
              <a:latin typeface="Arial"/>
              <a:cs typeface="Arial"/>
            </a:endParaRP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 err="1">
                <a:latin typeface="Arial"/>
                <a:cs typeface="Arial"/>
              </a:rPr>
              <a:t>Strain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development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is</a:t>
            </a:r>
            <a:r>
              <a:rPr lang="de-DE" sz="1500" dirty="0">
                <a:latin typeface="Arial"/>
                <a:cs typeface="Arial"/>
              </a:rPr>
              <a:t> expensive ($100-$200 M) and time </a:t>
            </a:r>
            <a:r>
              <a:rPr lang="de-DE" sz="1500" dirty="0" err="1">
                <a:latin typeface="Arial"/>
                <a:cs typeface="Arial"/>
              </a:rPr>
              <a:t>consuming</a:t>
            </a:r>
            <a:r>
              <a:rPr lang="de-DE" sz="1500" dirty="0">
                <a:latin typeface="Arial"/>
                <a:cs typeface="Arial"/>
              </a:rPr>
              <a:t> (&gt;10 </a:t>
            </a:r>
            <a:r>
              <a:rPr lang="de-DE" sz="1500" dirty="0" err="1">
                <a:latin typeface="Arial"/>
                <a:cs typeface="Arial"/>
              </a:rPr>
              <a:t>years</a:t>
            </a:r>
            <a:r>
              <a:rPr lang="de-DE" sz="1500" dirty="0">
                <a:latin typeface="Arial"/>
                <a:cs typeface="Arial"/>
              </a:rPr>
              <a:t>).</a:t>
            </a:r>
            <a:endParaRPr lang="de-DE" dirty="0"/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>
                <a:latin typeface="Arial"/>
                <a:cs typeface="Arial"/>
              </a:rPr>
              <a:t>Construction </a:t>
            </a:r>
            <a:r>
              <a:rPr lang="de-DE" sz="1500" dirty="0" err="1">
                <a:latin typeface="Arial"/>
                <a:cs typeface="Arial"/>
              </a:rPr>
              <a:t>of</a:t>
            </a:r>
            <a:r>
              <a:rPr lang="de-DE" sz="1500" dirty="0">
                <a:latin typeface="Arial"/>
                <a:cs typeface="Arial"/>
              </a:rPr>
              <a:t> a </a:t>
            </a:r>
            <a:r>
              <a:rPr lang="de-DE" sz="1500" dirty="0" err="1">
                <a:latin typeface="Arial"/>
                <a:cs typeface="Arial"/>
              </a:rPr>
              <a:t>automated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workflow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to</a:t>
            </a:r>
            <a:r>
              <a:rPr lang="de-DE" sz="1500" dirty="0">
                <a:latin typeface="Arial"/>
                <a:cs typeface="Arial"/>
              </a:rPr>
              <a:t> design and </a:t>
            </a:r>
            <a:r>
              <a:rPr lang="de-DE" sz="1500" dirty="0" err="1">
                <a:latin typeface="Arial"/>
                <a:cs typeface="Arial"/>
              </a:rPr>
              <a:t>test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molecules</a:t>
            </a:r>
            <a:r>
              <a:rPr lang="de-DE" sz="1500" dirty="0">
                <a:latin typeface="Arial"/>
                <a:cs typeface="Arial"/>
              </a:rPr>
              <a:t> and </a:t>
            </a:r>
            <a:r>
              <a:rPr lang="de-DE" sz="1500" dirty="0" err="1">
                <a:latin typeface="Arial"/>
                <a:cs typeface="Arial"/>
              </a:rPr>
              <a:t>pathways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for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industrial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upscaling</a:t>
            </a:r>
            <a:r>
              <a:rPr lang="de-DE" sz="1500" dirty="0">
                <a:latin typeface="Arial"/>
                <a:cs typeface="Arial"/>
              </a:rPr>
              <a:t>.</a:t>
            </a:r>
            <a:endParaRPr lang="de-DE"/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>
                <a:latin typeface="Arial"/>
                <a:cs typeface="Arial"/>
              </a:rPr>
              <a:t>Part </a:t>
            </a:r>
            <a:r>
              <a:rPr lang="de-DE" sz="1500" dirty="0" err="1">
                <a:latin typeface="Arial"/>
                <a:cs typeface="Arial"/>
              </a:rPr>
              <a:t>of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the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automated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workflow</a:t>
            </a:r>
            <a:r>
              <a:rPr lang="de-DE" sz="1500" dirty="0">
                <a:latin typeface="Arial"/>
                <a:cs typeface="Arial"/>
              </a:rPr>
              <a:t>: </a:t>
            </a:r>
            <a:r>
              <a:rPr lang="de-DE" sz="1500" dirty="0" err="1">
                <a:latin typeface="Arial"/>
                <a:cs typeface="Arial"/>
              </a:rPr>
              <a:t>metabolic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flux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prediction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for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effectiv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genetic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manipulation</a:t>
            </a:r>
            <a:r>
              <a:rPr lang="de-DE" sz="1500" dirty="0">
                <a:latin typeface="Arial"/>
                <a:cs typeface="Arial"/>
              </a:rPr>
              <a:t>.</a:t>
            </a:r>
          </a:p>
        </p:txBody>
      </p:sp>
      <p:pic>
        <p:nvPicPr>
          <p:cNvPr id="7" name="Picture 8" descr="Diagram&#10;&#10;Description automatically generated">
            <a:extLst>
              <a:ext uri="{FF2B5EF4-FFF2-40B4-BE49-F238E27FC236}">
                <a16:creationId xmlns:a16="http://schemas.microsoft.com/office/drawing/2014/main" id="{0172557C-89F8-354C-EED8-47E84EEF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255" y="2746966"/>
            <a:ext cx="5687877" cy="33401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B712FF-A27A-2EEC-3A8B-CEB613560A89}"/>
              </a:ext>
            </a:extLst>
          </p:cNvPr>
          <p:cNvSpPr/>
          <p:nvPr/>
        </p:nvSpPr>
        <p:spPr>
          <a:xfrm>
            <a:off x="2391509" y="6282557"/>
            <a:ext cx="6673958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nn-NO" sz="1200" dirty="0">
                <a:latin typeface="Arial"/>
                <a:cs typeface="Arial"/>
              </a:rPr>
              <a:t>Singh et al., 2023. An </a:t>
            </a:r>
            <a:r>
              <a:rPr lang="nn-NO" sz="1200" dirty="0" err="1">
                <a:latin typeface="Arial"/>
                <a:cs typeface="Arial"/>
              </a:rPr>
              <a:t>Automated</a:t>
            </a:r>
            <a:r>
              <a:rPr lang="nn-NO" sz="1200" dirty="0">
                <a:latin typeface="Arial"/>
                <a:cs typeface="Arial"/>
              </a:rPr>
              <a:t> </a:t>
            </a:r>
            <a:r>
              <a:rPr lang="nn-NO" sz="1200" dirty="0" err="1">
                <a:latin typeface="Arial"/>
                <a:cs typeface="Arial"/>
              </a:rPr>
              <a:t>Scientist</a:t>
            </a:r>
            <a:r>
              <a:rPr lang="nn-NO" sz="1200" dirty="0">
                <a:latin typeface="Arial"/>
                <a:cs typeface="Arial"/>
              </a:rPr>
              <a:t> to Design and </a:t>
            </a:r>
            <a:r>
              <a:rPr lang="nn-NO" sz="1200" dirty="0" err="1">
                <a:latin typeface="Arial"/>
                <a:cs typeface="Arial"/>
              </a:rPr>
              <a:t>Optimize</a:t>
            </a:r>
            <a:r>
              <a:rPr lang="nn-NO" sz="1200" dirty="0">
                <a:latin typeface="Arial"/>
                <a:cs typeface="Arial"/>
              </a:rPr>
              <a:t> </a:t>
            </a:r>
            <a:r>
              <a:rPr lang="nn-NO" sz="1200" dirty="0" err="1">
                <a:latin typeface="Arial"/>
                <a:cs typeface="Arial"/>
              </a:rPr>
              <a:t>Microbial</a:t>
            </a:r>
            <a:r>
              <a:rPr lang="nn-NO" sz="1200" dirty="0">
                <a:latin typeface="Arial"/>
                <a:cs typeface="Arial"/>
              </a:rPr>
              <a:t> </a:t>
            </a:r>
            <a:r>
              <a:rPr lang="nn-NO" sz="1200" dirty="0" err="1">
                <a:latin typeface="Arial"/>
                <a:cs typeface="Arial"/>
              </a:rPr>
              <a:t>Strains</a:t>
            </a:r>
            <a:r>
              <a:rPr lang="nn-NO" sz="1200" dirty="0">
                <a:latin typeface="Arial"/>
                <a:cs typeface="Arial"/>
              </a:rPr>
              <a:t> for </a:t>
            </a:r>
            <a:r>
              <a:rPr lang="nn-NO" sz="1200" dirty="0" err="1">
                <a:latin typeface="Arial"/>
                <a:cs typeface="Arial"/>
              </a:rPr>
              <a:t>the</a:t>
            </a:r>
            <a:r>
              <a:rPr lang="nn-NO" sz="1200" dirty="0">
                <a:latin typeface="Arial"/>
                <a:cs typeface="Arial"/>
              </a:rPr>
              <a:t> Industrial Production </a:t>
            </a:r>
            <a:r>
              <a:rPr lang="nn-NO" sz="1200" dirty="0" err="1">
                <a:latin typeface="Arial"/>
                <a:cs typeface="Arial"/>
              </a:rPr>
              <a:t>of</a:t>
            </a:r>
            <a:r>
              <a:rPr lang="nn-NO" sz="1200" dirty="0">
                <a:latin typeface="Arial"/>
                <a:cs typeface="Arial"/>
              </a:rPr>
              <a:t> Small </a:t>
            </a:r>
            <a:r>
              <a:rPr lang="nn-NO" sz="1200" dirty="0" err="1">
                <a:latin typeface="Arial"/>
                <a:cs typeface="Arial"/>
              </a:rPr>
              <a:t>Molecules</a:t>
            </a:r>
            <a:r>
              <a:rPr lang="nn-NO" sz="1200" dirty="0">
                <a:latin typeface="Arial"/>
                <a:cs typeface="Arial"/>
              </a:rPr>
              <a:t>, </a:t>
            </a:r>
            <a:r>
              <a:rPr lang="nn-NO" sz="1200" dirty="0" err="1">
                <a:latin typeface="Arial"/>
                <a:cs typeface="Arial"/>
              </a:rPr>
              <a:t>bioRxiv</a:t>
            </a:r>
            <a:r>
              <a:rPr lang="nn-NO" sz="1200" dirty="0">
                <a:latin typeface="Arial"/>
                <a:cs typeface="Arial"/>
              </a:rPr>
              <a:t>, https://doi.org/10.1101/2023.01.03.521657 </a:t>
            </a:r>
            <a:endParaRPr lang="nn-NO" sz="1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464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8197BD-6C8C-B96A-CA44-94AF7BE0FE08}"/>
              </a:ext>
            </a:extLst>
          </p:cNvPr>
          <p:cNvSpPr txBox="1"/>
          <p:nvPr/>
        </p:nvSpPr>
        <p:spPr>
          <a:xfrm>
            <a:off x="78130" y="5746107"/>
            <a:ext cx="2498684" cy="1615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>
                <a:ea typeface="+mn-lt"/>
                <a:cs typeface="+mn-lt"/>
              </a:rPr>
              <a:t>https://www.flaticon.com/free-icons/protein </a:t>
            </a:r>
            <a:endParaRPr lang="en-US" sz="600" dirty="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5A289-BC47-A0A0-21EB-2ADE22EFF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69" y="2416969"/>
            <a:ext cx="568643" cy="568643"/>
          </a:xfrm>
          <a:prstGeom prst="rect">
            <a:avLst/>
          </a:prstGeom>
        </p:spPr>
      </p:pic>
      <p:pic>
        <p:nvPicPr>
          <p:cNvPr id="7" name="Picture 6" descr="A colorful spirals on a black background&#10;&#10;Description automatically generated">
            <a:extLst>
              <a:ext uri="{FF2B5EF4-FFF2-40B4-BE49-F238E27FC236}">
                <a16:creationId xmlns:a16="http://schemas.microsoft.com/office/drawing/2014/main" id="{1151F56B-49FC-DC22-A18C-82FC5F1C8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V="1">
            <a:off x="-476250" y="3194547"/>
            <a:ext cx="2971800" cy="423187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39886950-8ACE-D810-3BB0-FFE00F9ECB43}"/>
              </a:ext>
            </a:extLst>
          </p:cNvPr>
          <p:cNvSpPr/>
          <p:nvPr/>
        </p:nvSpPr>
        <p:spPr>
          <a:xfrm>
            <a:off x="1264920" y="2404109"/>
            <a:ext cx="304800" cy="6096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B9FEE20-180F-D2ED-4840-B7AE87ED87E7}"/>
              </a:ext>
            </a:extLst>
          </p:cNvPr>
          <p:cNvSpPr/>
          <p:nvPr/>
        </p:nvSpPr>
        <p:spPr>
          <a:xfrm>
            <a:off x="2621280" y="2213610"/>
            <a:ext cx="327660" cy="297180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C5A9D80-9645-CF20-E895-1FBF8DED41A5}"/>
              </a:ext>
            </a:extLst>
          </p:cNvPr>
          <p:cNvSpPr/>
          <p:nvPr/>
        </p:nvSpPr>
        <p:spPr>
          <a:xfrm>
            <a:off x="2705100" y="2579370"/>
            <a:ext cx="160020" cy="2895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83AE15-2FB6-8701-4C34-E896FFE18A29}"/>
              </a:ext>
            </a:extLst>
          </p:cNvPr>
          <p:cNvSpPr/>
          <p:nvPr/>
        </p:nvSpPr>
        <p:spPr>
          <a:xfrm>
            <a:off x="2674620" y="2914650"/>
            <a:ext cx="228600" cy="2209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5643D4-968F-83AE-98BF-973C1753F3EC}"/>
              </a:ext>
            </a:extLst>
          </p:cNvPr>
          <p:cNvCxnSpPr/>
          <p:nvPr/>
        </p:nvCxnSpPr>
        <p:spPr>
          <a:xfrm>
            <a:off x="2308860" y="2697480"/>
            <a:ext cx="43434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226D691-8BBA-CB04-ACAC-73208216E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62589" y="3811429"/>
            <a:ext cx="568643" cy="568643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55220586-580C-EAA7-0583-FA2524241928}"/>
              </a:ext>
            </a:extLst>
          </p:cNvPr>
          <p:cNvSpPr/>
          <p:nvPr/>
        </p:nvSpPr>
        <p:spPr>
          <a:xfrm>
            <a:off x="1272540" y="3798569"/>
            <a:ext cx="304800" cy="6096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286AB89-BA51-DC9D-4EBB-8C9A9E3E5670}"/>
              </a:ext>
            </a:extLst>
          </p:cNvPr>
          <p:cNvSpPr/>
          <p:nvPr/>
        </p:nvSpPr>
        <p:spPr>
          <a:xfrm>
            <a:off x="2712720" y="3851909"/>
            <a:ext cx="160020" cy="2895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3CFA9F-6DF7-8EA8-3597-816D06756CBE}"/>
              </a:ext>
            </a:extLst>
          </p:cNvPr>
          <p:cNvCxnSpPr>
            <a:cxnSpLocks/>
          </p:cNvCxnSpPr>
          <p:nvPr/>
        </p:nvCxnSpPr>
        <p:spPr>
          <a:xfrm>
            <a:off x="2316479" y="3970020"/>
            <a:ext cx="43434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A4AABD7-B8E2-63A8-7BDD-8818AA477134}"/>
              </a:ext>
            </a:extLst>
          </p:cNvPr>
          <p:cNvSpPr/>
          <p:nvPr/>
        </p:nvSpPr>
        <p:spPr>
          <a:xfrm>
            <a:off x="2666999" y="3554730"/>
            <a:ext cx="251460" cy="25146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EF718049-B79F-CD90-2B07-9A541A53E080}"/>
              </a:ext>
            </a:extLst>
          </p:cNvPr>
          <p:cNvSpPr/>
          <p:nvPr/>
        </p:nvSpPr>
        <p:spPr>
          <a:xfrm>
            <a:off x="2667000" y="4194809"/>
            <a:ext cx="259080" cy="259080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455D75-3C68-D8C9-9201-BE14F7C04F98}"/>
              </a:ext>
            </a:extLst>
          </p:cNvPr>
          <p:cNvSpPr txBox="1"/>
          <p:nvPr/>
        </p:nvSpPr>
        <p:spPr>
          <a:xfrm>
            <a:off x="247802" y="4857454"/>
            <a:ext cx="1468692" cy="300082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 dirty="0">
                <a:latin typeface="Calibri"/>
                <a:cs typeface="Calibri"/>
              </a:rPr>
              <a:t>Sequenzierung</a:t>
            </a:r>
            <a:endParaRPr 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8A004B-AECD-5CBD-4A61-1910BBDC7284}"/>
              </a:ext>
            </a:extLst>
          </p:cNvPr>
          <p:cNvSpPr txBox="1"/>
          <p:nvPr/>
        </p:nvSpPr>
        <p:spPr>
          <a:xfrm>
            <a:off x="1367942" y="1992334"/>
            <a:ext cx="1468692" cy="300082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 dirty="0">
                <a:latin typeface="Calibri"/>
                <a:cs typeface="Calibri"/>
              </a:rPr>
              <a:t>Annotation</a:t>
            </a:r>
            <a:endParaRPr lang="en-US" sz="1500" dirty="0"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C5512B-3908-CDE6-C444-31430B83FFCD}"/>
              </a:ext>
            </a:extLst>
          </p:cNvPr>
          <p:cNvSpPr txBox="1"/>
          <p:nvPr/>
        </p:nvSpPr>
        <p:spPr>
          <a:xfrm>
            <a:off x="2000402" y="4857454"/>
            <a:ext cx="1666812" cy="300082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 dirty="0">
                <a:latin typeface="Calibri"/>
                <a:cs typeface="Calibri"/>
              </a:rPr>
              <a:t>Rekonstruktion</a:t>
            </a:r>
            <a:endParaRPr lang="en-US" sz="1500" dirty="0"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12721" y="3059430"/>
            <a:ext cx="2577554" cy="1185939"/>
            <a:chOff x="3616960" y="2936240"/>
            <a:chExt cx="3436739" cy="15812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F29FA53-8F5B-1D6E-6CAC-8A7004405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2340000" flipV="1">
              <a:off x="4302760" y="2936240"/>
              <a:ext cx="914400" cy="904240"/>
            </a:xfrm>
            <a:prstGeom prst="rect">
              <a:avLst/>
            </a:prstGeom>
          </p:spPr>
        </p:pic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946DEAF4-4258-0586-2D07-79AFB677631B}"/>
                </a:ext>
              </a:extLst>
            </p:cNvPr>
            <p:cNvSpPr/>
            <p:nvPr/>
          </p:nvSpPr>
          <p:spPr>
            <a:xfrm>
              <a:off x="3616960" y="3149599"/>
              <a:ext cx="213360" cy="386080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7F2EB8F-8F75-CF0F-1033-CBAB84B7E9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9519" y="3307080"/>
              <a:ext cx="5791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F6FCFA5-2F2D-05DF-C7A8-5A65E7409A6F}"/>
                </a:ext>
              </a:extLst>
            </p:cNvPr>
            <p:cNvSpPr txBox="1"/>
            <p:nvPr/>
          </p:nvSpPr>
          <p:spPr>
            <a:xfrm>
              <a:off x="4008323" y="3809605"/>
              <a:ext cx="3045376" cy="707886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160496" indent="-160496">
                <a:buFont typeface="Arial" panose="020B0604020202020204" pitchFamily="34" charset="0"/>
                <a:buChar char="•"/>
              </a:pPr>
              <a:r>
                <a:rPr lang="de-DE" sz="1500" dirty="0" err="1">
                  <a:latin typeface="Calibri"/>
                  <a:cs typeface="Calibri"/>
                </a:rPr>
                <a:t>Gapfilling</a:t>
              </a:r>
              <a:r>
                <a:rPr lang="de-DE" sz="1500" dirty="0">
                  <a:latin typeface="Calibri"/>
                  <a:cs typeface="Calibri"/>
                </a:rPr>
                <a:t> (automatisch/manuell)</a:t>
              </a:r>
              <a:endParaRPr lang="de-DE" sz="1500" dirty="0"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216042" y="2210753"/>
            <a:ext cx="3587052" cy="3124276"/>
            <a:chOff x="6954723" y="1804670"/>
            <a:chExt cx="4782736" cy="416570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28917B-A2B5-3A19-96D8-0CF87611698B}"/>
                </a:ext>
              </a:extLst>
            </p:cNvPr>
            <p:cNvSpPr txBox="1"/>
            <p:nvPr/>
          </p:nvSpPr>
          <p:spPr>
            <a:xfrm>
              <a:off x="6954723" y="5262484"/>
              <a:ext cx="4782736" cy="707887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160496" indent="-160496">
                <a:buFont typeface="Arial" panose="020B0604020202020204" pitchFamily="34" charset="0"/>
                <a:buChar char="•"/>
              </a:pPr>
              <a:r>
                <a:rPr lang="de-DE" sz="1500" dirty="0">
                  <a:latin typeface="Calibri"/>
                  <a:cs typeface="Calibri"/>
                </a:rPr>
                <a:t>Intensive manuelle Arbeit um realistische metabolische Kapazität zu reproduzieren.</a:t>
              </a:r>
              <a:endParaRPr lang="en-US" sz="1500" dirty="0"/>
            </a:p>
          </p:txBody>
        </p:sp>
        <p:pic>
          <p:nvPicPr>
            <p:cNvPr id="35" name="Picture 34" descr="Stoffwechsel – Wikipedia">
              <a:extLst>
                <a:ext uri="{FF2B5EF4-FFF2-40B4-BE49-F238E27FC236}">
                  <a16:creationId xmlns:a16="http://schemas.microsoft.com/office/drawing/2014/main" id="{2FA1DA16-D75E-9801-DA1A-DCB3A3293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51040" y="1804670"/>
              <a:ext cx="4480560" cy="3228340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142BB3A-D59C-4B84-B503-7B95CF99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114300"/>
            <a:ext cx="6667246" cy="576263"/>
          </a:xfrm>
        </p:spPr>
        <p:txBody>
          <a:bodyPr/>
          <a:lstStyle/>
          <a:p>
            <a:r>
              <a:rPr lang="en-US"/>
              <a:t>From sequence to metabolic network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77101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328917B-A2B5-3A19-96D8-0CF87611698B}"/>
              </a:ext>
            </a:extLst>
          </p:cNvPr>
          <p:cNvSpPr txBox="1"/>
          <p:nvPr/>
        </p:nvSpPr>
        <p:spPr>
          <a:xfrm>
            <a:off x="247802" y="1893274"/>
            <a:ext cx="9004872" cy="300082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cs typeface="Calibri"/>
              </a:rPr>
              <a:t>The stroichiometric matrix is the key element of each GSMM.</a:t>
            </a:r>
            <a:endParaRPr lang="de-DE" sz="1500" dirty="0">
              <a:latin typeface="Calibri"/>
              <a:cs typeface="Calibri"/>
            </a:endParaRPr>
          </a:p>
        </p:txBody>
      </p:sp>
      <p:pic>
        <p:nvPicPr>
          <p:cNvPr id="3" name="Picture 2" descr="A diagram of different types of reaction&#10;&#10;Description automatically generated">
            <a:extLst>
              <a:ext uri="{FF2B5EF4-FFF2-40B4-BE49-F238E27FC236}">
                <a16:creationId xmlns:a16="http://schemas.microsoft.com/office/drawing/2014/main" id="{58C0EC3A-2C6C-FC30-D4C6-130B392CB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25" t="27944" r="45253" b="53105"/>
          <a:stretch/>
        </p:blipFill>
        <p:spPr>
          <a:xfrm>
            <a:off x="1348741" y="2613660"/>
            <a:ext cx="1867226" cy="2377622"/>
          </a:xfrm>
          <a:prstGeom prst="rect">
            <a:avLst/>
          </a:prstGeom>
        </p:spPr>
      </p:pic>
      <p:pic>
        <p:nvPicPr>
          <p:cNvPr id="2" name="Picture 1" descr="A diagram of different types of reaction&#10;&#10;Description automatically generated">
            <a:extLst>
              <a:ext uri="{FF2B5EF4-FFF2-40B4-BE49-F238E27FC236}">
                <a16:creationId xmlns:a16="http://schemas.microsoft.com/office/drawing/2014/main" id="{9AE2564E-2009-3889-E306-13A2D8BCE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87" t="7739" r="1290" b="53982"/>
          <a:stretch/>
        </p:blipFill>
        <p:spPr>
          <a:xfrm>
            <a:off x="3985260" y="2621281"/>
            <a:ext cx="3574333" cy="241082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0CB544-4B2B-C00E-13AF-598B4DB3250C}"/>
              </a:ext>
            </a:extLst>
          </p:cNvPr>
          <p:cNvSpPr txBox="1">
            <a:spLocks/>
          </p:cNvSpPr>
          <p:nvPr/>
        </p:nvSpPr>
        <p:spPr bwMode="auto">
          <a:xfrm>
            <a:off x="2455399" y="4108980"/>
            <a:ext cx="44056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de-DE" sz="1500" kern="0" dirty="0">
                <a:latin typeface="Calibri"/>
                <a:ea typeface="Calibri"/>
                <a:cs typeface="Calibri"/>
              </a:rPr>
              <a:t>R</a:t>
            </a:r>
            <a:r>
              <a:rPr lang="de-DE" sz="1500" kern="0" baseline="-25000" dirty="0">
                <a:latin typeface="Calibri"/>
                <a:ea typeface="Calibri"/>
                <a:cs typeface="Calibri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50775E-5797-739F-D95C-1F999F074BFF}"/>
              </a:ext>
            </a:extLst>
          </p:cNvPr>
          <p:cNvSpPr txBox="1"/>
          <p:nvPr/>
        </p:nvSpPr>
        <p:spPr>
          <a:xfrm>
            <a:off x="78130" y="5746107"/>
            <a:ext cx="2498684" cy="1615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/>
              <a:t>Heirendt et al., 2019, </a:t>
            </a:r>
            <a:r>
              <a:rPr lang="en-US" sz="600" dirty="0" err="1"/>
              <a:t>doi</a:t>
            </a:r>
            <a:r>
              <a:rPr lang="en-US" sz="600" dirty="0"/>
              <a:t>: </a:t>
            </a:r>
            <a:r>
              <a:rPr lang="en-US" sz="600" dirty="0">
                <a:ea typeface="+mn-lt"/>
                <a:cs typeface="+mn-lt"/>
              </a:rPr>
              <a:t>10.1038/s41596-018-0098-2</a:t>
            </a:r>
            <a:endParaRPr lang="en-US" sz="600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E87F609-29C2-F69F-5036-FAE6B6C64D79}"/>
              </a:ext>
            </a:extLst>
          </p:cNvPr>
          <p:cNvSpPr/>
          <p:nvPr/>
        </p:nvSpPr>
        <p:spPr>
          <a:xfrm>
            <a:off x="3489960" y="2609850"/>
            <a:ext cx="403860" cy="2324100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5B890D99-459B-E0F0-016E-6A6CD11EE0E6}"/>
              </a:ext>
            </a:extLst>
          </p:cNvPr>
          <p:cNvSpPr/>
          <p:nvPr/>
        </p:nvSpPr>
        <p:spPr>
          <a:xfrm flipH="1">
            <a:off x="3169920" y="2609849"/>
            <a:ext cx="403860" cy="2324100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5E7928-5EED-39E1-ACE8-257BEB436BF9}"/>
              </a:ext>
            </a:extLst>
          </p:cNvPr>
          <p:cNvGrpSpPr/>
          <p:nvPr/>
        </p:nvGrpSpPr>
        <p:grpSpPr>
          <a:xfrm>
            <a:off x="6168542" y="2091393"/>
            <a:ext cx="2657412" cy="1086655"/>
            <a:chOff x="8224722" y="1645524"/>
            <a:chExt cx="3543216" cy="144887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78A7FC-D75E-4CD5-E908-164C04C2EEED}"/>
                </a:ext>
              </a:extLst>
            </p:cNvPr>
            <p:cNvSpPr txBox="1"/>
            <p:nvPr/>
          </p:nvSpPr>
          <p:spPr>
            <a:xfrm>
              <a:off x="8224722" y="1645524"/>
              <a:ext cx="3543216" cy="7078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500">
                  <a:latin typeface="Calibri"/>
                  <a:cs typeface="Calibri"/>
                </a:rPr>
                <a:t>The matrix is multiplied by the flux of each reaction.</a:t>
              </a:r>
              <a:endParaRPr lang="de-DE" sz="1500" dirty="0">
                <a:latin typeface="Calibri"/>
                <a:cs typeface="Calibri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D7D542A-F8AA-9178-4D5E-4E718D5682AD}"/>
                </a:ext>
              </a:extLst>
            </p:cNvPr>
            <p:cNvCxnSpPr/>
            <p:nvPr/>
          </p:nvCxnSpPr>
          <p:spPr>
            <a:xfrm>
              <a:off x="8829054" y="2352717"/>
              <a:ext cx="0" cy="7416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47F10D-000F-C1DE-3414-E8BEE90A8F7C}"/>
              </a:ext>
            </a:extLst>
          </p:cNvPr>
          <p:cNvGrpSpPr/>
          <p:nvPr/>
        </p:nvGrpSpPr>
        <p:grpSpPr>
          <a:xfrm>
            <a:off x="6410527" y="4488687"/>
            <a:ext cx="2177352" cy="1341782"/>
            <a:chOff x="8547369" y="4841916"/>
            <a:chExt cx="2903136" cy="17890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F9121A-713B-B031-2255-8F0E35E231E8}"/>
                </a:ext>
              </a:extLst>
            </p:cNvPr>
            <p:cNvSpPr txBox="1"/>
            <p:nvPr/>
          </p:nvSpPr>
          <p:spPr>
            <a:xfrm>
              <a:off x="8547369" y="5307520"/>
              <a:ext cx="2903136" cy="132343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500">
                  <a:latin typeface="Calibri"/>
                  <a:cs typeface="Calibri"/>
                </a:rPr>
                <a:t>Metabolite concentrations remain constant:</a:t>
              </a:r>
            </a:p>
            <a:p>
              <a:pPr algn="ctr"/>
              <a:r>
                <a:rPr lang="en-US" sz="1500">
                  <a:latin typeface="Calibri"/>
                  <a:cs typeface="Calibri"/>
                </a:rPr>
                <a:t>steady state assumption</a:t>
              </a:r>
              <a:endParaRPr lang="en-US" sz="1500" dirty="0">
                <a:cs typeface="Arial" panose="020B0604020202020204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7D7FA1C-3395-105E-D1A2-EC3024B56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4574" y="4841916"/>
              <a:ext cx="0" cy="465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A1A4E1-D3B4-3B76-4A63-270091F384FF}"/>
              </a:ext>
            </a:extLst>
          </p:cNvPr>
          <p:cNvGrpSpPr/>
          <p:nvPr/>
        </p:nvGrpSpPr>
        <p:grpSpPr>
          <a:xfrm>
            <a:off x="2145182" y="4999222"/>
            <a:ext cx="2915345" cy="678701"/>
            <a:chOff x="2860242" y="5522636"/>
            <a:chExt cx="3887127" cy="90493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3CED90-42E3-B086-601A-956240666CE3}"/>
                </a:ext>
              </a:extLst>
            </p:cNvPr>
            <p:cNvSpPr txBox="1"/>
            <p:nvPr/>
          </p:nvSpPr>
          <p:spPr>
            <a:xfrm>
              <a:off x="2860242" y="5719684"/>
              <a:ext cx="3400976" cy="7078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500">
                  <a:latin typeface="Calibri"/>
                  <a:ea typeface="Calibri"/>
                  <a:cs typeface="Calibri"/>
                </a:rPr>
                <a:t>Metabolites are on the rows, reactions on the columns.</a:t>
              </a:r>
              <a:endParaRPr lang="de-DE" sz="1500" dirty="0">
                <a:latin typeface="Calibri"/>
                <a:cs typeface="Calibri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43EDA04-5000-9B77-D63C-4BDB85CD1988}"/>
                </a:ext>
              </a:extLst>
            </p:cNvPr>
            <p:cNvGrpSpPr/>
            <p:nvPr/>
          </p:nvGrpSpPr>
          <p:grpSpPr>
            <a:xfrm>
              <a:off x="6259689" y="5522636"/>
              <a:ext cx="487680" cy="741680"/>
              <a:chOff x="6259689" y="5522636"/>
              <a:chExt cx="487680" cy="741680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38A557D4-964A-C1C4-1EC7-B824B43D5C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6094" y="5522636"/>
                <a:ext cx="0" cy="7416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4F52721-0849-1621-C19C-4637D8D69CD1}"/>
                  </a:ext>
                </a:extLst>
              </p:cNvPr>
              <p:cNvCxnSpPr/>
              <p:nvPr/>
            </p:nvCxnSpPr>
            <p:spPr>
              <a:xfrm>
                <a:off x="6259689" y="6243963"/>
                <a:ext cx="487680" cy="10160"/>
              </a:xfrm>
              <a:prstGeom prst="straightConnector1">
                <a:avLst/>
              </a:prstGeom>
              <a:ln w="2857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50CB544-4B2B-C00E-13AF-598B4DB3250C}"/>
              </a:ext>
            </a:extLst>
          </p:cNvPr>
          <p:cNvSpPr txBox="1">
            <a:spLocks/>
          </p:cNvSpPr>
          <p:nvPr/>
        </p:nvSpPr>
        <p:spPr bwMode="auto">
          <a:xfrm>
            <a:off x="1841792" y="2756307"/>
            <a:ext cx="44056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de-DE" sz="1500" kern="0">
                <a:latin typeface="Calibri"/>
                <a:ea typeface="Calibri"/>
                <a:cs typeface="Calibri"/>
              </a:rPr>
              <a:t>R</a:t>
            </a:r>
            <a:r>
              <a:rPr lang="de-DE" sz="1500" kern="0" baseline="-25000">
                <a:latin typeface="Calibri"/>
                <a:ea typeface="Calibri"/>
                <a:cs typeface="Calibri"/>
              </a:rPr>
              <a:t>1</a:t>
            </a:r>
            <a:endParaRPr lang="de-DE" sz="1500" kern="0" baseline="-250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09138" y="3185931"/>
            <a:ext cx="1450455" cy="1310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50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D142BB3A-D59C-4B84-B503-7B95CF99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114300"/>
            <a:ext cx="6348741" cy="576263"/>
          </a:xfrm>
        </p:spPr>
        <p:txBody>
          <a:bodyPr/>
          <a:lstStyle/>
          <a:p>
            <a:r>
              <a:rPr lang="en-US"/>
              <a:t>From metabolic network to stoichiometric matrix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4884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1610" y="2045674"/>
            <a:ext cx="2698406" cy="1315254"/>
            <a:chOff x="588814" y="1584565"/>
            <a:chExt cx="3597875" cy="175367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28917B-A2B5-3A19-96D8-0CF87611698B}"/>
                </a:ext>
              </a:extLst>
            </p:cNvPr>
            <p:cNvSpPr txBox="1"/>
            <p:nvPr/>
          </p:nvSpPr>
          <p:spPr>
            <a:xfrm>
              <a:off x="588814" y="1584565"/>
              <a:ext cx="3597875" cy="10156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500">
                  <a:latin typeface="Calibri"/>
                  <a:ea typeface="Calibri"/>
                  <a:cs typeface="Calibri"/>
                </a:rPr>
                <a:t>The equation system has more unknown variables (fluxes) than equations (metabolite balances)</a:t>
              </a:r>
              <a:endParaRPr lang="de-DE" sz="1500" dirty="0">
                <a:latin typeface="Calibri"/>
                <a:cs typeface="Calibri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651CA9-956C-136E-BD51-7C0C831065ED}"/>
                </a:ext>
              </a:extLst>
            </p:cNvPr>
            <p:cNvCxnSpPr/>
            <p:nvPr/>
          </p:nvCxnSpPr>
          <p:spPr>
            <a:xfrm>
              <a:off x="2367294" y="2596557"/>
              <a:ext cx="0" cy="7416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E75A0F4-1258-E8C4-7079-217534F03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49" y="3105150"/>
            <a:ext cx="1421802" cy="140208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933602" y="3107101"/>
            <a:ext cx="5096262" cy="2704832"/>
            <a:chOff x="1244802" y="2999801"/>
            <a:chExt cx="6795016" cy="3606440"/>
          </a:xfrm>
        </p:grpSpPr>
        <p:grpSp>
          <p:nvGrpSpPr>
            <p:cNvPr id="10" name="Group 9"/>
            <p:cNvGrpSpPr/>
            <p:nvPr/>
          </p:nvGrpSpPr>
          <p:grpSpPr>
            <a:xfrm>
              <a:off x="1244802" y="4059596"/>
              <a:ext cx="6795016" cy="2546645"/>
              <a:chOff x="1244802" y="4374556"/>
              <a:chExt cx="6795016" cy="2546645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79154D-F512-093D-92F2-DF05F93B7A51}"/>
                  </a:ext>
                </a:extLst>
              </p:cNvPr>
              <p:cNvSpPr txBox="1"/>
              <p:nvPr/>
            </p:nvSpPr>
            <p:spPr>
              <a:xfrm>
                <a:off x="1244802" y="5597763"/>
                <a:ext cx="6795016" cy="132343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68580" tIns="34290" rIns="68580" bIns="34290" rtlCol="0" anchor="t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500">
                    <a:latin typeface="Calibri"/>
                    <a:cs typeface="Calibri"/>
                  </a:rPr>
                  <a:t>Constrain flux range:</a:t>
                </a:r>
                <a:endParaRPr lang="en-US" sz="1500" dirty="0">
                  <a:cs typeface="Arial" panose="020B0604020202020204" pitchFamily="34" charset="0"/>
                </a:endParaRPr>
              </a:p>
              <a:p>
                <a:pPr marL="503396" lvl="1" indent="-160496" algn="ctr">
                  <a:buFont typeface="Arial" panose="020B0604020202020204" pitchFamily="34" charset="0"/>
                  <a:buChar char="•"/>
                </a:pPr>
                <a:r>
                  <a:rPr lang="de-DE" sz="1500">
                    <a:latin typeface="Calibri"/>
                    <a:ea typeface="Calibri"/>
                    <a:cs typeface="Calibri"/>
                  </a:rPr>
                  <a:t>Mass balance</a:t>
                </a:r>
                <a:endParaRPr lang="de-DE" sz="1500" dirty="0">
                  <a:latin typeface="Calibri"/>
                  <a:cs typeface="Calibri"/>
                </a:endParaRPr>
              </a:p>
              <a:p>
                <a:pPr marL="503396" lvl="1" indent="-160496" algn="ctr">
                  <a:buFont typeface="Arial" panose="020B0604020202020204" pitchFamily="34" charset="0"/>
                  <a:buChar char="•"/>
                </a:pPr>
                <a:r>
                  <a:rPr lang="de-DE" sz="1500">
                    <a:latin typeface="Calibri"/>
                    <a:cs typeface="Calibri"/>
                  </a:rPr>
                  <a:t>Limited substrate uptake rate constrains total carbon flux.</a:t>
                </a:r>
                <a:endParaRPr lang="de-DE" sz="1500" dirty="0">
                  <a:cs typeface="Arial"/>
                </a:endParaRPr>
              </a:p>
              <a:p>
                <a:pPr marL="503396" lvl="1" indent="-160496" algn="ctr">
                  <a:buFont typeface="Arial" panose="020B0604020202020204" pitchFamily="34" charset="0"/>
                  <a:buChar char="•"/>
                </a:pPr>
                <a:r>
                  <a:rPr lang="de-DE" sz="1500">
                    <a:latin typeface="Calibri"/>
                    <a:cs typeface="Calibri"/>
                  </a:rPr>
                  <a:t>ATP turn-over as house keeping metabolism</a:t>
                </a:r>
                <a:endParaRPr lang="de-DE" sz="1500" dirty="0">
                  <a:latin typeface="Calibri"/>
                  <a:cs typeface="Calibri"/>
                </a:endParaRP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9352BD8-D547-C822-8E07-274641ED4B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4014" y="4374556"/>
                <a:ext cx="0" cy="12192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Picture 12" descr="A green triangle in a black background&#10;&#10;Description automatically generated">
              <a:extLst>
                <a:ext uri="{FF2B5EF4-FFF2-40B4-BE49-F238E27FC236}">
                  <a16:creationId xmlns:a16="http://schemas.microsoft.com/office/drawing/2014/main" id="{6C8BC66E-4AB4-D3FF-C722-1E3654087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8187" y="2999801"/>
              <a:ext cx="1905322" cy="1862620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245E327-6DBE-065C-E8E3-6DD343944269}"/>
                </a:ext>
              </a:extLst>
            </p:cNvPr>
            <p:cNvSpPr/>
            <p:nvPr/>
          </p:nvSpPr>
          <p:spPr>
            <a:xfrm>
              <a:off x="3342640" y="3840480"/>
              <a:ext cx="1930400" cy="2540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38800" y="1999953"/>
            <a:ext cx="4705199" cy="2552998"/>
            <a:chOff x="5918400" y="1523603"/>
            <a:chExt cx="6273599" cy="3403997"/>
          </a:xfrm>
        </p:grpSpPr>
        <p:grpSp>
          <p:nvGrpSpPr>
            <p:cNvPr id="11" name="Group 10"/>
            <p:cNvGrpSpPr/>
            <p:nvPr/>
          </p:nvGrpSpPr>
          <p:grpSpPr>
            <a:xfrm>
              <a:off x="5918400" y="1523603"/>
              <a:ext cx="6273599" cy="2271833"/>
              <a:chOff x="5918400" y="1554083"/>
              <a:chExt cx="6273599" cy="227183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4BB790-B47F-6135-24F9-E1B4EB5F6471}"/>
                  </a:ext>
                </a:extLst>
              </p:cNvPr>
              <p:cNvSpPr txBox="1"/>
              <p:nvPr/>
            </p:nvSpPr>
            <p:spPr>
              <a:xfrm>
                <a:off x="5918400" y="1554083"/>
                <a:ext cx="6273599" cy="132343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68580" tIns="34290" rIns="68580" bIns="34290" rtlCol="0" anchor="t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500">
                    <a:latin typeface="Calibri"/>
                    <a:cs typeface="Calibri"/>
                  </a:rPr>
                  <a:t>Maximize flux of one reaction</a:t>
                </a:r>
                <a:endParaRPr lang="en-US" sz="1500" dirty="0">
                  <a:cs typeface="Arial" panose="020B0604020202020204" pitchFamily="34" charset="0"/>
                </a:endParaRPr>
              </a:p>
              <a:p>
                <a:pPr algn="ctr"/>
                <a:r>
                  <a:rPr lang="de-DE" sz="1500">
                    <a:latin typeface="Calibri"/>
                    <a:cs typeface="Calibri"/>
                  </a:rPr>
                  <a:t>(target function optimization):</a:t>
                </a:r>
                <a:endParaRPr lang="en-US" sz="1500">
                  <a:cs typeface="Arial" panose="020B0604020202020204" pitchFamily="34" charset="0"/>
                </a:endParaRPr>
              </a:p>
              <a:p>
                <a:pPr marL="160496" indent="-160496" algn="ctr">
                  <a:buFont typeface="Arial" panose="020B0604020202020204" pitchFamily="34" charset="0"/>
                  <a:buChar char="•"/>
                </a:pPr>
                <a:r>
                  <a:rPr lang="de-DE" sz="1500">
                    <a:latin typeface="Calibri"/>
                    <a:cs typeface="Calibri"/>
                  </a:rPr>
                  <a:t>typically biomass equation for growth</a:t>
                </a:r>
                <a:endParaRPr lang="de-DE" sz="1500" dirty="0">
                  <a:latin typeface="Calibri"/>
                  <a:ea typeface="Calibri"/>
                  <a:cs typeface="Calibri"/>
                </a:endParaRPr>
              </a:p>
              <a:p>
                <a:pPr marL="160496" indent="-160496" algn="ctr">
                  <a:buFont typeface="Arial" panose="020B0604020202020204" pitchFamily="34" charset="0"/>
                  <a:buChar char="•"/>
                </a:pPr>
                <a:r>
                  <a:rPr lang="de-DE" sz="1500">
                    <a:latin typeface="Calibri"/>
                    <a:cs typeface="Calibri"/>
                  </a:rPr>
                  <a:t>products for maximal yield calculations </a:t>
                </a:r>
                <a:r>
                  <a:rPr lang="de-DE" sz="1500">
                    <a:latin typeface="Arial"/>
                    <a:cs typeface="Arial"/>
                  </a:rPr>
                  <a:t>(e.g. succinate)</a:t>
                </a:r>
                <a:endParaRPr lang="de-DE" sz="1500" dirty="0">
                  <a:latin typeface="Arial"/>
                  <a:cs typeface="Arial"/>
                </a:endParaRP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24AD89C-7FDE-73D8-5AC9-17E7C75F56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14" y="2870876"/>
                <a:ext cx="0" cy="9550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14" descr="A green triangle with a red star&#10;&#10;Description automatically generated">
              <a:extLst>
                <a:ext uri="{FF2B5EF4-FFF2-40B4-BE49-F238E27FC236}">
                  <a16:creationId xmlns:a16="http://schemas.microsoft.com/office/drawing/2014/main" id="{D9D61B6C-64E1-5830-7172-0D389FA9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03852" y="2997200"/>
              <a:ext cx="1956696" cy="1930400"/>
            </a:xfrm>
            <a:prstGeom prst="rect">
              <a:avLst/>
            </a:prstGeom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EE1AB84D-A3FD-A34C-20F9-6C47CC9EE6AD}"/>
                </a:ext>
              </a:extLst>
            </p:cNvPr>
            <p:cNvSpPr/>
            <p:nvPr/>
          </p:nvSpPr>
          <p:spPr>
            <a:xfrm>
              <a:off x="7193279" y="3769360"/>
              <a:ext cx="1930400" cy="2540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75678C-BFFE-1889-FB14-65C28C54E666}"/>
              </a:ext>
            </a:extLst>
          </p:cNvPr>
          <p:cNvGrpSpPr/>
          <p:nvPr/>
        </p:nvGrpSpPr>
        <p:grpSpPr>
          <a:xfrm>
            <a:off x="6572402" y="3482340"/>
            <a:ext cx="2489772" cy="1941895"/>
            <a:chOff x="8763202" y="3500120"/>
            <a:chExt cx="3319696" cy="25891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788206-06FD-CC35-210C-02B1F1D44D80}"/>
                </a:ext>
              </a:extLst>
            </p:cNvPr>
            <p:cNvSpPr txBox="1"/>
            <p:nvPr/>
          </p:nvSpPr>
          <p:spPr>
            <a:xfrm>
              <a:off x="8763202" y="5689204"/>
              <a:ext cx="3319696" cy="4001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500">
                  <a:latin typeface="Calibri"/>
                  <a:ea typeface="Calibri"/>
                  <a:cs typeface="Calibri"/>
                </a:rPr>
                <a:t>Optimal flux distribution</a:t>
              </a:r>
              <a:endParaRPr lang="en-US" sz="15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0474322-C69F-EB38-BD66-95602BB837D0}"/>
                </a:ext>
              </a:extLst>
            </p:cNvPr>
            <p:cNvCxnSpPr/>
            <p:nvPr/>
          </p:nvCxnSpPr>
          <p:spPr>
            <a:xfrm>
              <a:off x="10881360" y="3500120"/>
              <a:ext cx="10160" cy="2184400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0877E23-7C24-7A70-7383-E436C25E4D8B}"/>
                </a:ext>
              </a:extLst>
            </p:cNvPr>
            <p:cNvCxnSpPr/>
            <p:nvPr/>
          </p:nvCxnSpPr>
          <p:spPr>
            <a:xfrm flipH="1">
              <a:off x="10221595" y="3521075"/>
              <a:ext cx="640080" cy="10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142BB3A-D59C-4B84-B503-7B95CF99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1" y="114300"/>
            <a:ext cx="6800610" cy="576263"/>
          </a:xfrm>
        </p:spPr>
        <p:txBody>
          <a:bodyPr/>
          <a:lstStyle/>
          <a:p>
            <a:r>
              <a:rPr lang="en-US"/>
              <a:t>From stoichiometric matrix to flux distribution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13459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Chart, sunburst chart&#10;&#10;Description automatically generated">
            <a:extLst>
              <a:ext uri="{FF2B5EF4-FFF2-40B4-BE49-F238E27FC236}">
                <a16:creationId xmlns:a16="http://schemas.microsoft.com/office/drawing/2014/main" id="{59EE71A7-EC03-0A44-E781-70FAC4048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417" y="1312817"/>
            <a:ext cx="4864530" cy="5481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42BB3A-D59C-4B84-B503-7B95CF99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114300"/>
            <a:ext cx="6667246" cy="576263"/>
          </a:xfrm>
        </p:spPr>
        <p:txBody>
          <a:bodyPr/>
          <a:lstStyle/>
          <a:p>
            <a:r>
              <a:rPr lang="en-US" dirty="0"/>
              <a:t>Genome-scale Network Reconstructions: </a:t>
            </a:r>
            <a:r>
              <a:rPr lang="en-US" sz="2400" dirty="0"/>
              <a:t>Huge phylogenetic coverage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A6D64-CE2C-46BD-918F-0D4C161BA80E}"/>
              </a:ext>
            </a:extLst>
          </p:cNvPr>
          <p:cNvSpPr txBox="1"/>
          <p:nvPr/>
        </p:nvSpPr>
        <p:spPr>
          <a:xfrm>
            <a:off x="5416452" y="628648"/>
            <a:ext cx="3506088" cy="646331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en-US" sz="1800" b="1" dirty="0">
                <a:solidFill>
                  <a:srgbClr val="FF0000"/>
                </a:solidFill>
                <a:latin typeface="Arial"/>
                <a:cs typeface="Arial"/>
              </a:rPr>
              <a:t>183 manually curated species</a:t>
            </a:r>
            <a:endParaRPr lang="en-US" dirty="0">
              <a:cs typeface="Arial" panose="020B0604020202020204" pitchFamily="34" charset="0"/>
            </a:endParaRPr>
          </a:p>
          <a:p>
            <a:pPr algn="r"/>
            <a:r>
              <a:rPr lang="en-US" sz="1800" b="1" dirty="0">
                <a:solidFill>
                  <a:srgbClr val="FF0000"/>
                </a:solidFill>
                <a:latin typeface="Arial"/>
                <a:cs typeface="Arial"/>
              </a:rPr>
              <a:t>across the tree of life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92519D-C543-43C1-8BDA-279088BA85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A7823E-31C0-4C10-9761-7BE54B4BC016}" type="slidenum">
              <a:rPr lang="de-CH" altLang="de-DE" smtClean="0"/>
              <a:pPr>
                <a:defRPr/>
              </a:pPr>
              <a:t>9</a:t>
            </a:fld>
            <a:endParaRPr lang="de-CH" alt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DA178-BDA4-CCBA-ECA3-27D018E7965B}"/>
              </a:ext>
            </a:extLst>
          </p:cNvPr>
          <p:cNvSpPr/>
          <p:nvPr/>
        </p:nvSpPr>
        <p:spPr>
          <a:xfrm>
            <a:off x="5781763" y="6389107"/>
            <a:ext cx="3283704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nn-NO" sz="1200" dirty="0" err="1">
                <a:latin typeface="Arial"/>
                <a:cs typeface="Arial"/>
              </a:rPr>
              <a:t>Gu</a:t>
            </a:r>
            <a:r>
              <a:rPr lang="nn-NO" sz="1200" dirty="0">
                <a:latin typeface="Arial"/>
                <a:cs typeface="Arial"/>
              </a:rPr>
              <a:t> et al., 2019. 10.1186/s13059-019-1730-3</a:t>
            </a:r>
            <a:endParaRPr lang="nn-NO" sz="1200" dirty="0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BDF05D-38AD-1852-BFBC-949EDD3A33EF}"/>
              </a:ext>
            </a:extLst>
          </p:cNvPr>
          <p:cNvSpPr txBox="1"/>
          <p:nvPr/>
        </p:nvSpPr>
        <p:spPr>
          <a:xfrm>
            <a:off x="72231" y="1588863"/>
            <a:ext cx="4116186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>
                <a:latin typeface="Calibri"/>
                <a:cs typeface="Calibri"/>
              </a:rPr>
              <a:t>There are thousands of automated metabolic reconstructions derived from metabolic repositories (e.g. </a:t>
            </a:r>
            <a:r>
              <a:rPr lang="de-DE" dirty="0">
                <a:latin typeface="Calibri"/>
                <a:cs typeface="Calibri"/>
              </a:rPr>
              <a:t>KEGG - Kyoto </a:t>
            </a:r>
            <a:r>
              <a:rPr lang="de-DE" dirty="0" err="1">
                <a:latin typeface="Calibri"/>
                <a:cs typeface="Calibri"/>
              </a:rPr>
              <a:t>Enzyclopedia</a:t>
            </a:r>
            <a:r>
              <a:rPr lang="de-DE" dirty="0">
                <a:latin typeface="Calibri"/>
                <a:cs typeface="Calibri"/>
              </a:rPr>
              <a:t> Genes and </a:t>
            </a:r>
            <a:r>
              <a:rPr lang="de-DE" dirty="0" err="1">
                <a:latin typeface="Calibri"/>
                <a:cs typeface="Calibri"/>
              </a:rPr>
              <a:t>Genomes</a:t>
            </a:r>
            <a:r>
              <a:rPr lang="de-DE" dirty="0">
                <a:latin typeface="Calibri"/>
                <a:cs typeface="Calibri"/>
              </a:rPr>
              <a:t>).</a:t>
            </a:r>
            <a:endParaRPr lang="de-DE" dirty="0">
              <a:latin typeface="Calibri"/>
              <a:ea typeface="Calibri"/>
              <a:cs typeface="Calibri"/>
            </a:endParaRPr>
          </a:p>
          <a:p>
            <a:pPr marL="213995" indent="-213995">
              <a:buFont typeface="Arial" panose="020B0604020202020204" pitchFamily="34" charset="0"/>
              <a:buChar char="•"/>
            </a:pPr>
            <a:endParaRPr lang="de-DE" dirty="0">
              <a:latin typeface="Calibri"/>
              <a:cs typeface="Calibri"/>
            </a:endParaRP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>
                <a:latin typeface="Calibri"/>
                <a:ea typeface="Calibri"/>
                <a:cs typeface="Calibri"/>
              </a:rPr>
              <a:t>About 200 GSMMs are manually curated and with experimental data validated.</a:t>
            </a:r>
            <a:endParaRPr lang="de-DE" dirty="0">
              <a:latin typeface="Calibri"/>
              <a:ea typeface="Calibri"/>
              <a:cs typeface="Calibri"/>
            </a:endParaRPr>
          </a:p>
          <a:p>
            <a:pPr marL="213995" indent="-213995">
              <a:buFont typeface="Arial" panose="020B0604020202020204" pitchFamily="34" charset="0"/>
              <a:buChar char="•"/>
            </a:pPr>
            <a:endParaRPr lang="de-DE" dirty="0">
              <a:latin typeface="Calibri"/>
              <a:cs typeface="Calibri"/>
            </a:endParaRP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>
                <a:latin typeface="Calibri"/>
                <a:cs typeface="Calibri"/>
              </a:rPr>
              <a:t>Model organisms typically have a high quality GSMM for simulations.</a:t>
            </a:r>
            <a:r>
              <a:rPr lang="de-DE" dirty="0">
                <a:latin typeface="Calibri"/>
                <a:cs typeface="Calibri"/>
              </a:rPr>
              <a:t> </a:t>
            </a:r>
            <a:endParaRPr lang="de-DE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09800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theme1.xml><?xml version="1.0" encoding="utf-8"?>
<a:theme xmlns:a="http://schemas.openxmlformats.org/drawingml/2006/main" name="UniDo Title">
  <a:themeElements>
    <a:clrScheme name="UniDo Titl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UniDo Tit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UniDo Titl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Do Titl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Do Titl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Do Titl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Do Titl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Do Titl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Do Titl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HD:Microsoft Office X:Templates:Presentations:Designs:UniDo.pot</Template>
  <TotalTime>0</TotalTime>
  <Words>1122</Words>
  <Application>Microsoft Office PowerPoint</Application>
  <PresentationFormat>On-screen Show (4:3)</PresentationFormat>
  <Paragraphs>179</Paragraphs>
  <Slides>19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UniDo Title</vt:lpstr>
      <vt:lpstr>PowerPoint Presentation</vt:lpstr>
      <vt:lpstr>Content</vt:lpstr>
      <vt:lpstr>Learning Objectives</vt:lpstr>
      <vt:lpstr>Modeling and Simulation in Biotechnologie?</vt:lpstr>
      <vt:lpstr>Example: Automated strain development by Amyris</vt:lpstr>
      <vt:lpstr>From sequence to metabolic network</vt:lpstr>
      <vt:lpstr>From metabolic network to stoichiometric matrix</vt:lpstr>
      <vt:lpstr>From stoichiometric matrix to flux distribution</vt:lpstr>
      <vt:lpstr>Genome-scale Network Reconstructions: Huge phylogenetic coverage</vt:lpstr>
      <vt:lpstr>Size of GEMs</vt:lpstr>
      <vt:lpstr>O. polymorpha: Overlap of experiment and simulation</vt:lpstr>
      <vt:lpstr>Common model format: SBML Systems Biology Mark-up Language</vt:lpstr>
      <vt:lpstr>A phylogeny of modeling methods</vt:lpstr>
      <vt:lpstr>Software tools for simulation of GSMM</vt:lpstr>
      <vt:lpstr>How to work with COBRApy models?</vt:lpstr>
      <vt:lpstr>iJO1366: E. coli GEM</vt:lpstr>
      <vt:lpstr>Biomass synthesis reaction</vt:lpstr>
      <vt:lpstr>Content</vt:lpstr>
      <vt:lpstr>PowerPoint Presentation</vt:lpstr>
    </vt:vector>
  </TitlesOfParts>
  <Company>Inst. of Biotechnology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HALLO VOLKER</dc:title>
  <dc:creator>Karin Hofstetter</dc:creator>
  <cp:lastModifiedBy>Ulf Liebal</cp:lastModifiedBy>
  <cp:revision>809</cp:revision>
  <cp:lastPrinted>2020-01-07T16:13:14Z</cp:lastPrinted>
  <dcterms:created xsi:type="dcterms:W3CDTF">2005-02-17T17:40:48Z</dcterms:created>
  <dcterms:modified xsi:type="dcterms:W3CDTF">2024-03-14T09:05:15Z</dcterms:modified>
</cp:coreProperties>
</file>